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4"/>
  </p:notesMasterIdLst>
  <p:sldIdLst>
    <p:sldId id="471" r:id="rId2"/>
    <p:sldId id="442" r:id="rId3"/>
    <p:sldId id="662" r:id="rId4"/>
    <p:sldId id="663" r:id="rId5"/>
    <p:sldId id="664" r:id="rId6"/>
    <p:sldId id="665" r:id="rId7"/>
    <p:sldId id="666" r:id="rId8"/>
    <p:sldId id="637" r:id="rId9"/>
    <p:sldId id="622" r:id="rId10"/>
    <p:sldId id="564" r:id="rId11"/>
    <p:sldId id="508" r:id="rId12"/>
    <p:sldId id="551" r:id="rId13"/>
    <p:sldId id="563" r:id="rId14"/>
    <p:sldId id="562" r:id="rId15"/>
    <p:sldId id="452" r:id="rId16"/>
    <p:sldId id="623" r:id="rId17"/>
    <p:sldId id="447" r:id="rId18"/>
    <p:sldId id="446" r:id="rId19"/>
    <p:sldId id="444" r:id="rId20"/>
    <p:sldId id="490" r:id="rId21"/>
    <p:sldId id="491" r:id="rId22"/>
    <p:sldId id="492" r:id="rId23"/>
    <p:sldId id="494" r:id="rId24"/>
    <p:sldId id="481" r:id="rId25"/>
    <p:sldId id="621" r:id="rId26"/>
    <p:sldId id="484" r:id="rId27"/>
    <p:sldId id="486" r:id="rId28"/>
    <p:sldId id="487" r:id="rId29"/>
    <p:sldId id="480" r:id="rId30"/>
    <p:sldId id="624" r:id="rId31"/>
    <p:sldId id="548" r:id="rId32"/>
    <p:sldId id="448" r:id="rId33"/>
    <p:sldId id="498" r:id="rId34"/>
    <p:sldId id="495" r:id="rId35"/>
    <p:sldId id="496" r:id="rId36"/>
    <p:sldId id="617" r:id="rId37"/>
    <p:sldId id="497" r:id="rId38"/>
    <p:sldId id="502" r:id="rId39"/>
    <p:sldId id="626" r:id="rId40"/>
    <p:sldId id="627" r:id="rId41"/>
    <p:sldId id="503" r:id="rId42"/>
    <p:sldId id="504" r:id="rId43"/>
    <p:sldId id="625" r:id="rId44"/>
    <p:sldId id="611" r:id="rId45"/>
    <p:sldId id="612" r:id="rId46"/>
    <p:sldId id="613" r:id="rId47"/>
    <p:sldId id="614" r:id="rId48"/>
    <p:sldId id="615" r:id="rId49"/>
    <p:sldId id="616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02" r:id="rId59"/>
    <p:sldId id="599" r:id="rId60"/>
    <p:sldId id="600" r:id="rId61"/>
    <p:sldId id="601" r:id="rId62"/>
    <p:sldId id="594" r:id="rId63"/>
    <p:sldId id="595" r:id="rId64"/>
    <p:sldId id="596" r:id="rId65"/>
    <p:sldId id="597" r:id="rId66"/>
    <p:sldId id="590" r:id="rId67"/>
    <p:sldId id="591" r:id="rId68"/>
    <p:sldId id="592" r:id="rId69"/>
    <p:sldId id="593" r:id="rId70"/>
    <p:sldId id="586" r:id="rId71"/>
    <p:sldId id="587" r:id="rId72"/>
    <p:sldId id="588" r:id="rId73"/>
    <p:sldId id="589" r:id="rId74"/>
    <p:sldId id="582" r:id="rId75"/>
    <p:sldId id="583" r:id="rId76"/>
    <p:sldId id="584" r:id="rId77"/>
    <p:sldId id="585" r:id="rId78"/>
    <p:sldId id="578" r:id="rId79"/>
    <p:sldId id="579" r:id="rId80"/>
    <p:sldId id="580" r:id="rId81"/>
    <p:sldId id="581" r:id="rId82"/>
    <p:sldId id="574" r:id="rId83"/>
    <p:sldId id="575" r:id="rId84"/>
    <p:sldId id="576" r:id="rId85"/>
    <p:sldId id="577" r:id="rId86"/>
    <p:sldId id="566" r:id="rId87"/>
    <p:sldId id="567" r:id="rId88"/>
    <p:sldId id="568" r:id="rId89"/>
    <p:sldId id="569" r:id="rId90"/>
    <p:sldId id="570" r:id="rId91"/>
    <p:sldId id="571" r:id="rId92"/>
    <p:sldId id="572" r:id="rId93"/>
    <p:sldId id="573" r:id="rId94"/>
    <p:sldId id="628" r:id="rId95"/>
    <p:sldId id="660" r:id="rId96"/>
    <p:sldId id="649" r:id="rId97"/>
    <p:sldId id="648" r:id="rId98"/>
    <p:sldId id="645" r:id="rId99"/>
    <p:sldId id="646" r:id="rId100"/>
    <p:sldId id="647" r:id="rId101"/>
    <p:sldId id="661" r:id="rId102"/>
    <p:sldId id="549" r:id="rId103"/>
    <p:sldId id="546" r:id="rId104"/>
    <p:sldId id="629" r:id="rId105"/>
    <p:sldId id="554" r:id="rId106"/>
    <p:sldId id="462" r:id="rId107"/>
    <p:sldId id="463" r:id="rId108"/>
    <p:sldId id="455" r:id="rId109"/>
    <p:sldId id="540" r:id="rId110"/>
    <p:sldId id="630" r:id="rId111"/>
    <p:sldId id="542" r:id="rId112"/>
    <p:sldId id="464" r:id="rId113"/>
    <p:sldId id="530" r:id="rId114"/>
    <p:sldId id="531" r:id="rId115"/>
    <p:sldId id="532" r:id="rId116"/>
    <p:sldId id="533" r:id="rId117"/>
    <p:sldId id="656" r:id="rId118"/>
    <p:sldId id="534" r:id="rId119"/>
    <p:sldId id="658" r:id="rId120"/>
    <p:sldId id="657" r:id="rId121"/>
    <p:sldId id="536" r:id="rId122"/>
    <p:sldId id="538" r:id="rId123"/>
    <p:sldId id="539" r:id="rId124"/>
    <p:sldId id="544" r:id="rId125"/>
    <p:sldId id="618" r:id="rId126"/>
    <p:sldId id="619" r:id="rId127"/>
    <p:sldId id="620" r:id="rId128"/>
    <p:sldId id="655" r:id="rId129"/>
    <p:sldId id="654" r:id="rId130"/>
    <p:sldId id="641" r:id="rId131"/>
    <p:sldId id="642" r:id="rId132"/>
    <p:sldId id="653" r:id="rId133"/>
    <p:sldId id="466" r:id="rId134"/>
    <p:sldId id="505" r:id="rId135"/>
    <p:sldId id="555" r:id="rId136"/>
    <p:sldId id="527" r:id="rId137"/>
    <p:sldId id="528" r:id="rId138"/>
    <p:sldId id="557" r:id="rId139"/>
    <p:sldId id="520" r:id="rId140"/>
    <p:sldId id="652" r:id="rId141"/>
    <p:sldId id="519" r:id="rId142"/>
    <p:sldId id="518" r:id="rId143"/>
    <p:sldId id="511" r:id="rId144"/>
    <p:sldId id="631" r:id="rId145"/>
    <p:sldId id="521" r:id="rId146"/>
    <p:sldId id="512" r:id="rId147"/>
    <p:sldId id="632" r:id="rId148"/>
    <p:sldId id="513" r:id="rId149"/>
    <p:sldId id="633" r:id="rId150"/>
    <p:sldId id="515" r:id="rId151"/>
    <p:sldId id="516" r:id="rId152"/>
    <p:sldId id="517" r:id="rId153"/>
    <p:sldId id="559" r:id="rId154"/>
    <p:sldId id="560" r:id="rId155"/>
    <p:sldId id="643" r:id="rId156"/>
    <p:sldId id="479" r:id="rId157"/>
    <p:sldId id="553" r:id="rId158"/>
    <p:sldId id="522" r:id="rId159"/>
    <p:sldId id="523" r:id="rId160"/>
    <p:sldId id="524" r:id="rId161"/>
    <p:sldId id="473" r:id="rId162"/>
    <p:sldId id="474" r:id="rId163"/>
    <p:sldId id="635" r:id="rId164"/>
    <p:sldId id="636" r:id="rId165"/>
    <p:sldId id="475" r:id="rId166"/>
    <p:sldId id="651" r:id="rId167"/>
    <p:sldId id="461" r:id="rId168"/>
    <p:sldId id="644" r:id="rId169"/>
    <p:sldId id="634" r:id="rId170"/>
    <p:sldId id="509" r:id="rId171"/>
    <p:sldId id="264" r:id="rId172"/>
    <p:sldId id="440" r:id="rId173"/>
  </p:sldIdLst>
  <p:sldSz cx="12192000" cy="6858000"/>
  <p:notesSz cx="6858000" cy="9144000"/>
  <p:embeddedFontLst>
    <p:embeddedFont>
      <p:font typeface="Calibri" panose="020F0502020204030204" pitchFamily="34" charset="0"/>
      <p:regular r:id="rId175"/>
      <p:bold r:id="rId176"/>
      <p:italic r:id="rId177"/>
      <p:boldItalic r:id="rId178"/>
    </p:embeddedFont>
    <p:embeddedFont>
      <p:font typeface="Calibri Light" panose="020F0302020204030204" pitchFamily="34" charset="0"/>
      <p:regular r:id="rId179"/>
      <p:italic r:id="rId180"/>
    </p:embeddedFont>
    <p:embeddedFont>
      <p:font typeface="Cambria Math" panose="02040503050406030204" pitchFamily="18" charset="0"/>
      <p:regular r:id="rId181"/>
    </p:embeddedFont>
    <p:embeddedFont>
      <p:font typeface="Source Code Pro Light" panose="02010600030101010101" charset="0"/>
      <p:regular r:id="rId18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menez, Jorge" initials="JJ" lastIdx="0" clrIdx="0">
    <p:extLst>
      <p:ext uri="{19B8F6BF-5375-455C-9EA6-DF929625EA0E}">
        <p15:presenceInfo xmlns:p15="http://schemas.microsoft.com/office/powerpoint/2012/main" userId="S-1-5-21-1826971111-1465847568-624655392-1580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28"/>
    <a:srgbClr val="FF3737"/>
    <a:srgbClr val="FFFFFF"/>
    <a:srgbClr val="FF7171"/>
    <a:srgbClr val="DA0000"/>
    <a:srgbClr val="F1E009"/>
    <a:srgbClr val="5F628B"/>
    <a:srgbClr val="000000"/>
    <a:srgbClr val="1E1E1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57886" autoAdjust="0"/>
  </p:normalViewPr>
  <p:slideViewPr>
    <p:cSldViewPr snapToGrid="0">
      <p:cViewPr varScale="1">
        <p:scale>
          <a:sx n="54" d="100"/>
          <a:sy n="54" d="100"/>
        </p:scale>
        <p:origin x="660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font" Target="fonts/font1.fntdata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7.fntdata"/><Relationship Id="rId186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8.fntdata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3.fntdata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79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23615-98A8-41C9-B221-8ABF43147224}" type="datetimeFigureOut">
              <a:rPr lang="es-ES" smtClean="0"/>
              <a:t>31/10/2021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D4B7A-DDE0-4596-9730-48B26724F0B5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8764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/>
              <a:t>Note for the reader:</a:t>
            </a:r>
            <a:r>
              <a:rPr lang="en-US" noProof="0" dirty="0"/>
              <a:t> this talk was first presented in Advances in Real-Time Rendering 2017. An slightly updated version was presented in Digital Dragons 2018. This slide deck corresponds to the updated 2018 presentation.</a:t>
            </a:r>
          </a:p>
          <a:p>
            <a:endParaRPr lang="en-US" noProof="0" dirty="0"/>
          </a:p>
          <a:p>
            <a:r>
              <a:rPr lang="en-US" noProof="0" dirty="0"/>
              <a:t>Hi,</a:t>
            </a:r>
          </a:p>
          <a:p>
            <a:endParaRPr lang="en-US" noProof="0" dirty="0"/>
          </a:p>
          <a:p>
            <a:r>
              <a:rPr lang="en-US" noProof="0" dirty="0"/>
              <a:t>My name is Jorge Jimenez,</a:t>
            </a:r>
            <a:endParaRPr lang="en-US" baseline="0" noProof="0" dirty="0"/>
          </a:p>
          <a:p>
            <a:r>
              <a:rPr lang="en-US" baseline="0" noProof="0" dirty="0"/>
              <a:t>I’m a Graphics R&amp;D Technical Director at Activision Central Tech.</a:t>
            </a:r>
          </a:p>
          <a:p>
            <a:endParaRPr lang="en-US" baseline="0" noProof="0" dirty="0"/>
          </a:p>
          <a:p>
            <a:r>
              <a:rPr lang="en-US" baseline="0" noProof="0" dirty="0"/>
              <a:t>Over the past few years I worked on all current generation Call of Duty titles,</a:t>
            </a:r>
          </a:p>
          <a:p>
            <a:r>
              <a:rPr lang="en-US" baseline="0" noProof="0" dirty="0"/>
              <a:t>mostly focusing on characters and post effects.</a:t>
            </a:r>
          </a:p>
          <a:p>
            <a:endParaRPr lang="en-US" baseline="0" noProof="0" dirty="0"/>
          </a:p>
          <a:p>
            <a:r>
              <a:rPr lang="en-US" baseline="0" noProof="0" dirty="0"/>
              <a:t>In the last couple of years there has been a strong push towards 4k imaging,</a:t>
            </a:r>
          </a:p>
          <a:p>
            <a:r>
              <a:rPr lang="en-US" baseline="0" noProof="0" dirty="0"/>
              <a:t>with the recent introduction of the PS4 Pro and the Xbox One X.</a:t>
            </a:r>
          </a:p>
          <a:p>
            <a:endParaRPr lang="en-US" baseline="0" noProof="0" dirty="0"/>
          </a:p>
          <a:p>
            <a:r>
              <a:rPr lang="en-US" baseline="0" noProof="0" dirty="0"/>
              <a:t>As the resolution increased in the last two decades,</a:t>
            </a:r>
          </a:p>
          <a:p>
            <a:r>
              <a:rPr lang="en-US" baseline="0" noProof="0" dirty="0"/>
              <a:t>it became more and more important</a:t>
            </a:r>
          </a:p>
          <a:p>
            <a:r>
              <a:rPr lang="en-US" baseline="0" noProof="0" dirty="0"/>
              <a:t>to leverage spatial and temporal information to reduce the shading costs.</a:t>
            </a:r>
          </a:p>
          <a:p>
            <a:endParaRPr lang="en-US" baseline="0" noProof="0" dirty="0"/>
          </a:p>
          <a:p>
            <a:r>
              <a:rPr lang="en-US" noProof="0" dirty="0"/>
              <a:t>In this presentation I’ll be talking about</a:t>
            </a:r>
          </a:p>
          <a:p>
            <a:r>
              <a:rPr lang="en-US" baseline="0" noProof="0" dirty="0"/>
              <a:t>the dynamic antialiasing solution that we shipped in Infinite Warfare and World War 2,</a:t>
            </a:r>
          </a:p>
          <a:p>
            <a:r>
              <a:rPr lang="en-US" baseline="0" noProof="0" dirty="0"/>
              <a:t>and the experimental technology created towards the end of the projects</a:t>
            </a:r>
          </a:p>
          <a:p>
            <a:r>
              <a:rPr lang="en-US" baseline="0" noProof="0" dirty="0"/>
              <a:t>that we hope to ship in future games.</a:t>
            </a:r>
          </a:p>
          <a:p>
            <a:endParaRPr lang="en-US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846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continue,</a:t>
            </a:r>
          </a:p>
          <a:p>
            <a:r>
              <a:rPr lang="en-US" dirty="0"/>
              <a:t>I’d like</a:t>
            </a:r>
            <a:r>
              <a:rPr lang="en-US" baseline="0" dirty="0"/>
              <a:t> to mention that this was a collaborative effort,</a:t>
            </a:r>
          </a:p>
          <a:p>
            <a:r>
              <a:rPr lang="en-US" baseline="0" dirty="0"/>
              <a:t>with many pieces working together in a single system.</a:t>
            </a:r>
          </a:p>
          <a:p>
            <a:endParaRPr lang="en-US" baseline="0" dirty="0"/>
          </a:p>
          <a:p>
            <a:r>
              <a:rPr lang="en-US" baseline="0" dirty="0"/>
              <a:t>Everybody on this slide was key to make this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605812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let’s do</a:t>
            </a:r>
            <a:r>
              <a:rPr lang="en-US" baseline="0" dirty="0"/>
              <a:t> the </a:t>
            </a:r>
            <a:r>
              <a:rPr lang="en-US" dirty="0"/>
              <a:t>same but with temporal 2x [click].</a:t>
            </a:r>
          </a:p>
          <a:p>
            <a:endParaRPr lang="en-US" dirty="0"/>
          </a:p>
          <a:p>
            <a:r>
              <a:rPr lang="en-US" dirty="0"/>
              <a:t>On</a:t>
            </a:r>
            <a:r>
              <a:rPr lang="en-US" baseline="0" dirty="0"/>
              <a:t> static images, it looks like regular supersampling 2x.</a:t>
            </a:r>
          </a:p>
          <a:p>
            <a:endParaRPr lang="en-US" baseline="0" dirty="0"/>
          </a:p>
          <a:p>
            <a:r>
              <a:rPr lang="en-US" baseline="0" dirty="0"/>
              <a:t>But in motion, notice how the supersampling quality radically improves…</a:t>
            </a:r>
          </a:p>
          <a:p>
            <a:r>
              <a:rPr lang="en-US" baseline="0" dirty="0"/>
              <a:t>until it reverts back to no aa.</a:t>
            </a:r>
          </a:p>
          <a:p>
            <a:endParaRPr lang="en-US" baseline="0" dirty="0"/>
          </a:p>
          <a:p>
            <a:r>
              <a:rPr lang="en-US" baseline="0" dirty="0"/>
              <a:t>Then it cycles back to very high quality.</a:t>
            </a:r>
          </a:p>
          <a:p>
            <a:endParaRPr lang="en-US" baseline="0" dirty="0"/>
          </a:p>
          <a:p>
            <a:r>
              <a:rPr lang="en-US" baseline="0" dirty="0"/>
              <a:t>[Note: no temporal filtering (exponential accumulation buffer) is being applied, we are just blending two consecutive frames]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866740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24423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</a:t>
            </a:r>
            <a:r>
              <a:rPr lang="en-US" baseline="0" dirty="0"/>
              <a:t> the same analysis for temporal 2x.</a:t>
            </a:r>
          </a:p>
          <a:p>
            <a:endParaRPr lang="en-US" baseline="0" dirty="0"/>
          </a:p>
          <a:p>
            <a:r>
              <a:rPr lang="en-US" baseline="0" dirty="0"/>
              <a:t>In this case we switch the jitter per frame, marked in blue and orange.</a:t>
            </a:r>
          </a:p>
          <a:p>
            <a:endParaRPr lang="en-US" baseline="0" dirty="0"/>
          </a:p>
          <a:p>
            <a:r>
              <a:rPr lang="en-US" baseline="0" dirty="0"/>
              <a:t>If we look at the subpixel positions visited over time, on the right,</a:t>
            </a:r>
          </a:p>
          <a:p>
            <a:r>
              <a:rPr lang="en-US" baseline="0" dirty="0"/>
              <a:t>they are quite good for the case of moving in 1 pixel steps…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41613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…which let me remind was the case where 1x antialiasing was misbehaving [back and forth].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996026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now let’s see what happens for 0.5 pixel</a:t>
            </a:r>
            <a:r>
              <a:rPr lang="en-US" baseline="0" dirty="0"/>
              <a:t> steps.</a:t>
            </a:r>
          </a:p>
          <a:p>
            <a:endParaRPr lang="en-US" baseline="0" dirty="0"/>
          </a:p>
          <a:p>
            <a:r>
              <a:rPr lang="en-US" baseline="0" dirty="0"/>
              <a:t>Notice that we’re always sampling in the same subpixel position over time.</a:t>
            </a:r>
          </a:p>
          <a:p>
            <a:endParaRPr lang="en-US" baseline="0" dirty="0"/>
          </a:p>
          <a:p>
            <a:r>
              <a:rPr lang="en-US" baseline="0" dirty="0"/>
              <a:t>This is why we seen it loses antialiasing at a given speed,</a:t>
            </a:r>
          </a:p>
          <a:p>
            <a:r>
              <a:rPr lang="en-US" baseline="0" dirty="0"/>
              <a:t>and why it recovered when moving faster.</a:t>
            </a:r>
          </a:p>
          <a:p>
            <a:endParaRPr lang="en-US" baseline="0" dirty="0"/>
          </a:p>
          <a:p>
            <a:r>
              <a:rPr lang="en-US" baseline="0" dirty="0"/>
              <a:t>This is a cyclic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44817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see how this same velocity was</a:t>
            </a:r>
            <a:r>
              <a:rPr lang="en-US" baseline="0" dirty="0"/>
              <a:t> creating great results for the 1x case [back and forth].</a:t>
            </a:r>
          </a:p>
          <a:p>
            <a:endParaRPr lang="en-US" baseline="0" dirty="0"/>
          </a:p>
          <a:p>
            <a:r>
              <a:rPr lang="en-US" baseline="0" dirty="0"/>
              <a:t>So, we have a pattern here.</a:t>
            </a:r>
          </a:p>
          <a:p>
            <a:endParaRPr lang="en-US" baseline="0" dirty="0"/>
          </a:p>
          <a:p>
            <a:r>
              <a:rPr lang="en-US" baseline="0" dirty="0"/>
              <a:t>When 1x fails 2x works well.</a:t>
            </a:r>
          </a:p>
          <a:p>
            <a:endParaRPr lang="en-US" baseline="0" dirty="0"/>
          </a:p>
          <a:p>
            <a:r>
              <a:rPr lang="en-US" baseline="0" dirty="0"/>
              <a:t>When 2x fails 1x works great.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26948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at this point,</a:t>
            </a:r>
            <a:r>
              <a:rPr lang="en-US" baseline="0" dirty="0"/>
              <a:t> you can imagine in which consists the dynamic subpixel jittering idea,</a:t>
            </a:r>
          </a:p>
          <a:p>
            <a:r>
              <a:rPr lang="en-US" baseline="0" dirty="0"/>
              <a:t>which is to alter the subpixel position according to the velocity,</a:t>
            </a:r>
          </a:p>
          <a:p>
            <a:r>
              <a:rPr lang="en-US" baseline="0" dirty="0"/>
              <a:t>cycling from 1x to 2x</a:t>
            </a:r>
          </a:p>
          <a:p>
            <a:r>
              <a:rPr lang="en-US" baseline="0" dirty="0"/>
              <a:t>to correct for the aliasing created by those patterns at given speeds.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1338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</a:t>
            </a:r>
            <a:r>
              <a:rPr lang="en-US" baseline="0" dirty="0"/>
              <a:t> fractional of the </a:t>
            </a:r>
            <a:r>
              <a:rPr lang="en-US" dirty="0"/>
              <a:t>velocity is close to 0.5 pixels,</a:t>
            </a:r>
          </a:p>
          <a:p>
            <a:r>
              <a:rPr lang="en-US" dirty="0"/>
              <a:t>we don’t apply any</a:t>
            </a:r>
            <a:r>
              <a:rPr lang="en-US" baseline="0" dirty="0"/>
              <a:t> jitter,</a:t>
            </a:r>
          </a:p>
          <a:p>
            <a:r>
              <a:rPr lang="en-US" baseline="0" dirty="0"/>
              <a:t>as 1x works great…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60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it is close to 1</a:t>
            </a:r>
            <a:r>
              <a:rPr lang="en-US" baseline="0" dirty="0"/>
              <a:t> pixel</a:t>
            </a:r>
            <a:r>
              <a:rPr lang="en-US" dirty="0"/>
              <a:t>, we apply</a:t>
            </a:r>
            <a:r>
              <a:rPr lang="en-US" baseline="0" dirty="0"/>
              <a:t> 2x jitter.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02254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it looks like in motion.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324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resolution is nowadays,</a:t>
            </a:r>
            <a:r>
              <a:rPr lang="en-US" baseline="0" dirty="0"/>
              <a:t> a commonly used tool in 60 fps games,</a:t>
            </a:r>
          </a:p>
          <a:p>
            <a:r>
              <a:rPr lang="en-US" baseline="0" dirty="0"/>
              <a:t>where fluid frame rate has absolute priority.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idea is simple, under light workload,</a:t>
            </a:r>
          </a:p>
          <a:p>
            <a:r>
              <a:rPr lang="en-US" baseline="0" dirty="0"/>
              <a:t>we render 1080p images.</a:t>
            </a:r>
          </a:p>
          <a:p>
            <a:endParaRPr lang="en-US" baseline="0" dirty="0"/>
          </a:p>
          <a:p>
            <a:r>
              <a:rPr lang="en-US" baseline="0" dirty="0"/>
              <a:t>Then, under high workload,</a:t>
            </a:r>
          </a:p>
          <a:p>
            <a:r>
              <a:rPr lang="en-US" baseline="0" dirty="0"/>
              <a:t>the resolution is reduced to guarantee a smooth frame rate.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06055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problem also affects Halton sequences of 16 subsamples,</a:t>
            </a:r>
          </a:p>
          <a:p>
            <a:r>
              <a:rPr lang="en-US" baseline="0" dirty="0"/>
              <a:t>which the standard for many temporal AA implementations,</a:t>
            </a:r>
          </a:p>
          <a:p>
            <a:r>
              <a:rPr lang="en-US" baseline="0" dirty="0"/>
              <a:t>even if does in a lesser degree.</a:t>
            </a:r>
          </a:p>
          <a:p>
            <a:endParaRPr lang="en-US" baseline="0" dirty="0"/>
          </a:p>
          <a:p>
            <a:r>
              <a:rPr lang="en-US" baseline="0" dirty="0"/>
              <a:t>So let’s see that [click]</a:t>
            </a:r>
          </a:p>
          <a:p>
            <a:endParaRPr lang="en-US" baseline="0" dirty="0"/>
          </a:p>
          <a:p>
            <a:r>
              <a:rPr lang="en-US" baseline="0" dirty="0"/>
              <a:t>Here we were comparing 16 temporal subsamples using Halton, on red,</a:t>
            </a:r>
          </a:p>
          <a:p>
            <a:r>
              <a:rPr lang="en-US" baseline="0" dirty="0"/>
              <a:t>versus using only 2 at the right places, on green.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058325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take away here</a:t>
            </a:r>
          </a:p>
          <a:p>
            <a:r>
              <a:rPr lang="en-US" dirty="0"/>
              <a:t>is that more</a:t>
            </a:r>
            <a:r>
              <a:rPr lang="en-US" baseline="0" dirty="0"/>
              <a:t> temporal subsamples</a:t>
            </a:r>
          </a:p>
          <a:p>
            <a:r>
              <a:rPr lang="en-US" baseline="0" dirty="0"/>
              <a:t>not always results in higher quality antialiasing.</a:t>
            </a:r>
          </a:p>
          <a:p>
            <a:endParaRPr lang="en-US" baseline="0" dirty="0"/>
          </a:p>
          <a:p>
            <a:r>
              <a:rPr lang="en-US" baseline="0" dirty="0"/>
              <a:t>The optimal sampling scheme</a:t>
            </a:r>
          </a:p>
          <a:p>
            <a:r>
              <a:rPr lang="en-US" baseline="0" dirty="0"/>
              <a:t>depends ultimately on the velocity of the sampled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242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99072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755878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83331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</a:t>
            </a:r>
            <a:r>
              <a:rPr lang="en-US" baseline="0" dirty="0"/>
              <a:t>reprojecting the position to previous frame,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technique called nearest velocity is used,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which is unfortunately, quite expensive.</a:t>
            </a:r>
          </a:p>
          <a:p>
            <a:endParaRPr lang="en-US" baseline="0" dirty="0"/>
          </a:p>
          <a:p>
            <a:r>
              <a:rPr lang="en-US" baseline="0" dirty="0"/>
              <a:t>So, what is this nearest velocity about?</a:t>
            </a:r>
          </a:p>
          <a:p>
            <a:endParaRPr lang="en-US" baseline="0" dirty="0"/>
          </a:p>
          <a:p>
            <a:r>
              <a:rPr lang="en-US" baseline="0" dirty="0"/>
              <a:t>A dice pattern like the one shown here is used to fetch both velocities and depths.</a:t>
            </a:r>
          </a:p>
          <a:p>
            <a:endParaRPr lang="en-US" baseline="0" dirty="0"/>
          </a:p>
          <a:p>
            <a:r>
              <a:rPr lang="en-US" baseline="0" dirty="0"/>
              <a:t>Then the velocity of the pixel</a:t>
            </a:r>
          </a:p>
          <a:p>
            <a:r>
              <a:rPr lang="en-US" baseline="0" dirty="0"/>
              <a:t>with the closer to camera depth will be chosen for reprojection.</a:t>
            </a:r>
          </a:p>
          <a:p>
            <a:endParaRPr lang="en-US" baseline="0" dirty="0"/>
          </a:p>
          <a:p>
            <a:r>
              <a:rPr lang="en-US" baseline="0" dirty="0"/>
              <a:t>For reasons explained in the previous work,</a:t>
            </a:r>
          </a:p>
          <a:p>
            <a:r>
              <a:rPr lang="en-US" baseline="0" dirty="0"/>
              <a:t>this looks much better than just using the velocity of the own pixel.</a:t>
            </a:r>
          </a:p>
          <a:p>
            <a:endParaRPr lang="en-US" baseline="0" dirty="0"/>
          </a:p>
          <a:p>
            <a:r>
              <a:rPr lang="en-US" baseline="0" dirty="0"/>
              <a:t>In 2016 we shown how to optimize it by partially precalculating this in half resolution.</a:t>
            </a:r>
          </a:p>
          <a:p>
            <a:endParaRPr lang="en-US" baseline="0" dirty="0"/>
          </a:p>
          <a:p>
            <a:r>
              <a:rPr lang="en-US" baseline="0" dirty="0"/>
              <a:t>But with depths and velocities stored separately,</a:t>
            </a:r>
          </a:p>
          <a:p>
            <a:r>
              <a:rPr lang="en-US" baseline="0" dirty="0"/>
              <a:t>we still needed 3 gathers per velocity.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75371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further</a:t>
            </a:r>
            <a:r>
              <a:rPr lang="en-US" baseline="0" dirty="0"/>
              <a:t> improve this by packing depth and velocities into a single uint.</a:t>
            </a:r>
          </a:p>
          <a:p>
            <a:endParaRPr lang="en-US" baseline="0" dirty="0"/>
          </a:p>
          <a:p>
            <a:r>
              <a:rPr lang="en-US" baseline="0" dirty="0"/>
              <a:t>This reduces gathers from 3 to a single one.</a:t>
            </a:r>
          </a:p>
          <a:p>
            <a:endParaRPr lang="en-US" baseline="0" dirty="0"/>
          </a:p>
          <a:p>
            <a:r>
              <a:rPr lang="en-US" baseline="0" dirty="0"/>
              <a:t>But we can do better. Notice that depths are strategically positioned on the most significant bits.</a:t>
            </a:r>
          </a:p>
          <a:p>
            <a:endParaRPr lang="en-US" baseline="0" dirty="0"/>
          </a:p>
          <a:p>
            <a:r>
              <a:rPr lang="en-US" baseline="0" dirty="0"/>
              <a:t>[Note: we recommend using a float32 buffer rather than an uint one, and use </a:t>
            </a:r>
            <a:r>
              <a:rPr lang="en-US" baseline="0" noProof="1"/>
              <a:t>asfloat</a:t>
            </a:r>
            <a:r>
              <a:rPr lang="en-US" baseline="0" dirty="0"/>
              <a:t> and </a:t>
            </a:r>
            <a:r>
              <a:rPr lang="en-US" baseline="0" noProof="1"/>
              <a:t>asuint</a:t>
            </a:r>
            <a:r>
              <a:rPr lang="en-US" baseline="0" dirty="0"/>
              <a:t>. Gathering on </a:t>
            </a:r>
            <a:r>
              <a:rPr lang="en-US" baseline="0" noProof="1"/>
              <a:t>uints</a:t>
            </a:r>
            <a:r>
              <a:rPr lang="en-US" baseline="0" dirty="0"/>
              <a:t> will misbehave on some platforms].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45588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out the closest-to-camera velocity</a:t>
            </a:r>
            <a:endParaRPr lang="en-US" baseline="0" dirty="0"/>
          </a:p>
          <a:p>
            <a:r>
              <a:rPr lang="en-US" baseline="0" dirty="0"/>
              <a:t>requires a significant amount of comparisons and conditional moves.</a:t>
            </a:r>
          </a:p>
          <a:p>
            <a:endParaRPr lang="en-US" baseline="0" dirty="0"/>
          </a:p>
          <a:p>
            <a:r>
              <a:rPr lang="en-US" dirty="0"/>
              <a:t>But</a:t>
            </a:r>
            <a:r>
              <a:rPr lang="en-US" baseline="0" dirty="0"/>
              <a:t> if depth is stored on the left side of the uint,</a:t>
            </a:r>
          </a:p>
          <a:p>
            <a:r>
              <a:rPr lang="en-US" baseline="0" dirty="0"/>
              <a:t>we can exploit the fact that floating point values are lexicographically ordered.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425389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property ensures that</a:t>
            </a:r>
          </a:p>
          <a:p>
            <a:r>
              <a:rPr lang="en-US" baseline="0" dirty="0"/>
              <a:t>if we compare the integer representation of two floating point values,</a:t>
            </a:r>
          </a:p>
          <a:p>
            <a:endParaRPr lang="en-US" baseline="0" dirty="0"/>
          </a:p>
          <a:p>
            <a:r>
              <a:rPr lang="en-US" baseline="0" dirty="0"/>
              <a:t>the result will be the same as comparing the floating point values themselves.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06885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By placing the depth on the most significant bits of the uint,</a:t>
            </a:r>
          </a:p>
          <a:p>
            <a:r>
              <a:rPr lang="en-US" baseline="0" dirty="0"/>
              <a:t>we can just calculate the min of the packed uint data</a:t>
            </a:r>
          </a:p>
          <a:p>
            <a:r>
              <a:rPr lang="en-US" baseline="0" dirty="0"/>
              <a:t>to ensure we get the one with the closest depth and velocity.</a:t>
            </a:r>
          </a:p>
          <a:p>
            <a:endParaRPr lang="en-US" baseline="0" dirty="0"/>
          </a:p>
          <a:p>
            <a:r>
              <a:rPr lang="en-US" baseline="0" dirty="0"/>
              <a:t>They will travel together, requiring no conditional move at 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70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</a:t>
            </a:r>
            <a:r>
              <a:rPr lang="en-US" baseline="0" dirty="0"/>
              <a:t> hand, we have temporal upsampling,</a:t>
            </a:r>
          </a:p>
          <a:p>
            <a:r>
              <a:rPr lang="en-US" baseline="0" dirty="0"/>
              <a:t>where two different frames are assembled together for a higher resolution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385815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50843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</a:t>
            </a:r>
            <a:r>
              <a:rPr lang="en-US" baseline="0" dirty="0"/>
              <a:t> have some performance metrics on the PlayStation 4,</a:t>
            </a:r>
          </a:p>
          <a:p>
            <a:r>
              <a:rPr lang="en-US" baseline="0" dirty="0"/>
              <a:t>for different dynamic resolution steps.</a:t>
            </a:r>
          </a:p>
          <a:p>
            <a:endParaRPr lang="en-US" baseline="0" dirty="0"/>
          </a:p>
          <a:p>
            <a:r>
              <a:rPr lang="en-US" baseline="0" dirty="0"/>
              <a:t>The 2x upsampler is close to a 1ms budget,</a:t>
            </a:r>
          </a:p>
          <a:p>
            <a:r>
              <a:rPr lang="en-US" baseline="0" dirty="0"/>
              <a:t>with the 4x upsampler having a small performance bump.</a:t>
            </a:r>
          </a:p>
          <a:p>
            <a:endParaRPr lang="en-US" baseline="0" dirty="0"/>
          </a:p>
          <a:p>
            <a:r>
              <a:rPr lang="en-US" baseline="0" dirty="0"/>
              <a:t>Given that now temporal AA and upsampling has an even more noticeable image quality impact,</a:t>
            </a:r>
          </a:p>
          <a:p>
            <a:r>
              <a:rPr lang="en-US" baseline="0" dirty="0"/>
              <a:t>I think this extra resources are well justified.</a:t>
            </a:r>
          </a:p>
          <a:p>
            <a:endParaRPr lang="en-US" baseline="0" dirty="0"/>
          </a:p>
          <a:p>
            <a:r>
              <a:rPr lang="en-US" baseline="0" dirty="0"/>
              <a:t>The game can now render in lower resolutions, and still have great image quality.</a:t>
            </a:r>
          </a:p>
          <a:p>
            <a:endParaRPr lang="en-US" baseline="0" dirty="0"/>
          </a:p>
          <a:p>
            <a:r>
              <a:rPr lang="en-US" baseline="0" dirty="0"/>
              <a:t>[Note: timings on this slide are captured using in game timers, and min filtered over time due to game timer’s variance]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555391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finalize,</a:t>
            </a:r>
          </a:p>
          <a:p>
            <a:r>
              <a:rPr lang="en-US" dirty="0"/>
              <a:t>we</a:t>
            </a:r>
            <a:r>
              <a:rPr lang="en-US" baseline="0" dirty="0"/>
              <a:t> have shown how to efficiently combine dynamic resolution with temporal upsampling</a:t>
            </a:r>
            <a:endParaRPr lang="en-US" baseline="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and how to combine temporal upsampling with spatial reconstruction for a net 4x upsample.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We also have shown an analysis of the subpixel jittering</a:t>
            </a:r>
            <a:r>
              <a:rPr lang="en-US" baseline="0" dirty="0">
                <a:solidFill>
                  <a:schemeClr val="tx1"/>
                </a:solidFill>
              </a:rPr>
              <a:t> effectiveness under motion,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and some new tools to improve temporal antialiasing and upsampling.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olidFill>
                <a:schemeClr val="tx1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Most of these ideas have successfully shipped in Infinite Warfare and World War 2,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and we are working towards deploying the rest in the next games.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965819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finishes the talk, I hope you like it, and thank you</a:t>
            </a:r>
            <a:r>
              <a:rPr lang="en-US" baseline="0" dirty="0"/>
              <a:t> for the attention.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171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708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</a:t>
            </a:r>
            <a:r>
              <a:rPr lang="en-US" baseline="0" dirty="0"/>
              <a:t> what happens if we want to use both?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5076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we combine both techniques, the upsampled image,</a:t>
            </a:r>
          </a:p>
          <a:p>
            <a:r>
              <a:rPr lang="en-US" baseline="0" dirty="0"/>
              <a:t>which is marked with green and blue here,</a:t>
            </a:r>
          </a:p>
          <a:p>
            <a:r>
              <a:rPr lang="en-US" baseline="0" dirty="0"/>
              <a:t>will always be bigger than the output size,</a:t>
            </a:r>
          </a:p>
          <a:p>
            <a:r>
              <a:rPr lang="en-US" baseline="0" dirty="0"/>
              <a:t>which is marked on orange,</a:t>
            </a:r>
          </a:p>
          <a:p>
            <a:r>
              <a:rPr lang="en-US" baseline="0" dirty="0"/>
              <a:t>meaning that we guarantee a 1080p image.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note</a:t>
            </a:r>
            <a:r>
              <a:rPr lang="en-US" baseline="0" dirty="0"/>
              <a:t> that in the light workload case</a:t>
            </a:r>
          </a:p>
          <a:p>
            <a:r>
              <a:rPr lang="en-US" baseline="0" dirty="0"/>
              <a:t>we are creating a bigger image than the output size.</a:t>
            </a:r>
          </a:p>
          <a:p>
            <a:endParaRPr lang="en-US" baseline="0" dirty="0"/>
          </a:p>
          <a:p>
            <a:r>
              <a:rPr lang="en-US" baseline="0" dirty="0"/>
              <a:t>So, what we can do with all that extra information?</a:t>
            </a:r>
          </a:p>
          <a:p>
            <a:endParaRPr lang="en-US" baseline="0" dirty="0"/>
          </a:p>
          <a:p>
            <a:r>
              <a:rPr lang="en-US" baseline="0" dirty="0"/>
              <a:t>We are going to use it to increase the antialiasing quality.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107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dive</a:t>
            </a:r>
            <a:r>
              <a:rPr lang="en-US" baseline="0" dirty="0"/>
              <a:t> into the first part, Filmic SMAA TU2x.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686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technique</a:t>
            </a:r>
            <a:r>
              <a:rPr lang="en-US" baseline="0" dirty="0"/>
              <a:t> allows to combine dynamic resolution and temporal upsampling</a:t>
            </a:r>
          </a:p>
          <a:p>
            <a:r>
              <a:rPr lang="en-US" baseline="0" dirty="0"/>
              <a:t>in such a way that rather than varying the resolution,</a:t>
            </a:r>
          </a:p>
          <a:p>
            <a:r>
              <a:rPr lang="en-US" baseline="0" dirty="0"/>
              <a:t>we vary the antialiasing quality.</a:t>
            </a:r>
          </a:p>
          <a:p>
            <a:endParaRPr lang="en-US" baseline="0" dirty="0"/>
          </a:p>
          <a:p>
            <a:r>
              <a:rPr lang="en-US" baseline="0" dirty="0"/>
              <a:t>We always output 1080p.</a:t>
            </a:r>
          </a:p>
          <a:p>
            <a:endParaRPr lang="en-US" baseline="0" dirty="0"/>
          </a:p>
          <a:p>
            <a:r>
              <a:rPr lang="en-US" baseline="0" dirty="0"/>
              <a:t>On the upper end of the dynamic resolution, we output 2x supersampling.</a:t>
            </a:r>
          </a:p>
          <a:p>
            <a:endParaRPr lang="en-US" baseline="0" dirty="0"/>
          </a:p>
          <a:p>
            <a:r>
              <a:rPr lang="en-US" baseline="0" dirty="0"/>
              <a:t>On the lower end, we output 1x.</a:t>
            </a:r>
          </a:p>
          <a:p>
            <a:endParaRPr lang="en-US" baseline="0" dirty="0"/>
          </a:p>
          <a:p>
            <a:r>
              <a:rPr lang="en-US" baseline="0" dirty="0"/>
              <a:t>And then, in between, we have a variable antialiasing quality from 1 to 2x.</a:t>
            </a:r>
          </a:p>
          <a:p>
            <a:endParaRPr lang="en-US" baseline="0" dirty="0"/>
          </a:p>
          <a:p>
            <a:r>
              <a:rPr lang="en-US" baseline="0" dirty="0"/>
              <a:t>So, that means that we can directly </a:t>
            </a:r>
            <a:r>
              <a:rPr lang="en-US" baseline="0" dirty="0" err="1"/>
              <a:t>upsample</a:t>
            </a:r>
            <a:endParaRPr lang="en-US" baseline="0" dirty="0"/>
          </a:p>
          <a:p>
            <a:r>
              <a:rPr lang="en-US" baseline="0" dirty="0"/>
              <a:t>from any resolution higher than 960 by 1080 to full hd.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0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here we have the big picture.</a:t>
            </a:r>
          </a:p>
          <a:p>
            <a:endParaRPr lang="en-US" dirty="0"/>
          </a:p>
          <a:p>
            <a:r>
              <a:rPr lang="en-US" dirty="0"/>
              <a:t>We can see</a:t>
            </a:r>
            <a:r>
              <a:rPr lang="en-US" baseline="0" dirty="0"/>
              <a:t> how the previous and current frames</a:t>
            </a:r>
          </a:p>
          <a:p>
            <a:r>
              <a:rPr lang="en-US" baseline="0" dirty="0"/>
              <a:t>are used to assemble a virtual image of twenty eight eighty by ten eighty,</a:t>
            </a:r>
          </a:p>
          <a:p>
            <a:r>
              <a:rPr lang="en-US" baseline="0" dirty="0"/>
              <a:t>which is then bilinearly downsampled to target output resolution.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61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baseline="0" dirty="0"/>
              <a:t>otice that for the case of using dynamic resolution,</a:t>
            </a:r>
          </a:p>
          <a:p>
            <a:r>
              <a:rPr lang="en-US" baseline="0" dirty="0"/>
              <a:t>antialiasing runs before a bilinear upsample.</a:t>
            </a:r>
          </a:p>
          <a:p>
            <a:endParaRPr lang="en-US" baseline="0" dirty="0"/>
          </a:p>
          <a:p>
            <a:r>
              <a:rPr lang="en-US" baseline="0" dirty="0"/>
              <a:t>In the dynamic AA approach,</a:t>
            </a:r>
          </a:p>
          <a:p>
            <a:r>
              <a:rPr lang="en-US" baseline="0" dirty="0"/>
              <a:t>antialiasing directly resamples to 1080p.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6248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on the left we have typical 2x diagonal supersampling.</a:t>
            </a:r>
          </a:p>
          <a:p>
            <a:endParaRPr lang="en-US" baseline="0" dirty="0"/>
          </a:p>
          <a:p>
            <a:r>
              <a:rPr lang="en-US" baseline="0" dirty="0"/>
              <a:t>For upsampling, the first step is to switch to an horizontal jitter.</a:t>
            </a:r>
          </a:p>
          <a:p>
            <a:endParaRPr lang="en-US" baseline="0" dirty="0"/>
          </a:p>
          <a:p>
            <a:r>
              <a:rPr lang="en-US" baseline="0" dirty="0"/>
              <a:t>Then, rather than blending the subsamples as we see on the middle,</a:t>
            </a:r>
          </a:p>
          <a:p>
            <a:r>
              <a:rPr lang="en-US" baseline="0" dirty="0"/>
              <a:t>we output them as individual pixels.</a:t>
            </a:r>
          </a:p>
          <a:p>
            <a:endParaRPr lang="en-US" baseline="0" dirty="0"/>
          </a:p>
          <a:p>
            <a:r>
              <a:rPr lang="en-US" baseline="0" dirty="0"/>
              <a:t>For those not familiar with supersampling, you can think of this as generating two different images,</a:t>
            </a:r>
          </a:p>
          <a:p>
            <a:r>
              <a:rPr lang="en-US" baseline="0" dirty="0"/>
              <a:t>moving the camera a little bit horizontally,</a:t>
            </a:r>
          </a:p>
          <a:p>
            <a:r>
              <a:rPr lang="en-US" baseline="0" dirty="0"/>
              <a:t>and then interleaving these two images together,</a:t>
            </a:r>
          </a:p>
          <a:p>
            <a:r>
              <a:rPr lang="en-US" baseline="0" dirty="0"/>
              <a:t>which doubles the image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0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82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we have correctly placed previous and current frame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78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there</a:t>
            </a:r>
            <a:r>
              <a:rPr lang="en-US" baseline="0" dirty="0"/>
              <a:t> we build a 2x virtual image by interlacing these pixels.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6014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as mentioned before,</a:t>
            </a:r>
          </a:p>
          <a:p>
            <a:r>
              <a:rPr lang="en-US" dirty="0"/>
              <a:t>now our</a:t>
            </a:r>
            <a:r>
              <a:rPr lang="en-US" baseline="0" dirty="0"/>
              <a:t> output image is smaller than the virtually upsampled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59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what we want to do</a:t>
            </a:r>
          </a:p>
          <a:p>
            <a:r>
              <a:rPr lang="en-US" baseline="0" dirty="0"/>
              <a:t>is to bilinear downsample this virtual 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562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that, the first step is to calculate the position of the output pixel,</a:t>
            </a:r>
          </a:p>
          <a:p>
            <a:r>
              <a:rPr lang="en-US" baseline="0" dirty="0"/>
              <a:t>marked with a red circle,</a:t>
            </a:r>
          </a:p>
          <a:p>
            <a:r>
              <a:rPr lang="en-US" baseline="0" dirty="0"/>
              <a:t>on the virtual image, marked with a red square.</a:t>
            </a:r>
          </a:p>
          <a:p>
            <a:endParaRPr lang="en-US" baseline="0" dirty="0"/>
          </a:p>
          <a:p>
            <a:r>
              <a:rPr lang="en-US" baseline="0" dirty="0"/>
              <a:t>The bilinear weight will be the fractional of this position,</a:t>
            </a:r>
          </a:p>
          <a:p>
            <a:r>
              <a:rPr lang="en-US" baseline="0" dirty="0"/>
              <a:t>as shown in the figure.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7907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Odd positions need to lerp across 2-pixel block boundaries,</a:t>
            </a:r>
          </a:p>
          <a:p>
            <a:r>
              <a:rPr lang="en-US" dirty="0"/>
              <a:t>which means that for example,</a:t>
            </a:r>
          </a:p>
          <a:p>
            <a:r>
              <a:rPr lang="en-US" dirty="0"/>
              <a:t>for the position marked in</a:t>
            </a:r>
            <a:r>
              <a:rPr lang="en-US" baseline="0" dirty="0"/>
              <a:t> red…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1454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…we would need</a:t>
            </a:r>
            <a:r>
              <a:rPr lang="en-US" baseline="0" dirty="0"/>
              <a:t> to move the previous pixel to its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727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</a:t>
            </a:r>
            <a:r>
              <a:rPr lang="en-US" baseline="0" dirty="0"/>
              <a:t> step is to apply those offsets,</a:t>
            </a:r>
          </a:p>
          <a:p>
            <a:r>
              <a:rPr lang="en-US" baseline="0" dirty="0"/>
              <a:t>to snap to input texel centers,</a:t>
            </a:r>
          </a:p>
          <a:p>
            <a:r>
              <a:rPr lang="en-US" baseline="0" dirty="0"/>
              <a:t>and to convert to texture coordinates.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5173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the final step needs to account</a:t>
            </a:r>
            <a:r>
              <a:rPr lang="en-US" baseline="0" dirty="0"/>
              <a:t> </a:t>
            </a:r>
            <a:r>
              <a:rPr lang="en-US" dirty="0"/>
              <a:t>for the fact</a:t>
            </a:r>
          </a:p>
          <a:p>
            <a:r>
              <a:rPr lang="en-US" dirty="0"/>
              <a:t>that we always</a:t>
            </a:r>
            <a:r>
              <a:rPr lang="en-US" baseline="0" dirty="0"/>
              <a:t> blend current and previous colors assuming that the current one is on the left.</a:t>
            </a:r>
          </a:p>
          <a:p>
            <a:endParaRPr lang="en-US" baseline="0" dirty="0"/>
          </a:p>
          <a:p>
            <a:r>
              <a:rPr lang="en-US" baseline="0" dirty="0"/>
              <a:t>If that assumption doesn’t hold, we need to reverse the weight.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8283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15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start by motivating what is this</a:t>
            </a:r>
          </a:p>
          <a:p>
            <a:r>
              <a:rPr lang="en-US" baseline="0" dirty="0"/>
              <a:t>all about.</a:t>
            </a:r>
          </a:p>
          <a:p>
            <a:endParaRPr lang="en-US" baseline="0" dirty="0"/>
          </a:p>
          <a:p>
            <a:r>
              <a:rPr lang="en-US" baseline="0" dirty="0"/>
              <a:t>And for that, let me use this scene.</a:t>
            </a:r>
          </a:p>
          <a:p>
            <a:endParaRPr lang="en-US" baseline="0" dirty="0"/>
          </a:p>
          <a:p>
            <a:r>
              <a:rPr lang="en-US" baseline="0" dirty="0"/>
              <a:t>Here we have the first frame of the sequence…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782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Coming back to the technique highlights,</a:t>
            </a:r>
          </a:p>
          <a:p>
            <a:r>
              <a:rPr lang="en-US" dirty="0"/>
              <a:t>notice that</a:t>
            </a:r>
            <a:r>
              <a:rPr lang="en-US" baseline="0" dirty="0"/>
              <a:t> we only do 1x supersampling on the lower end.</a:t>
            </a:r>
          </a:p>
          <a:p>
            <a:endParaRPr lang="en-US" baseline="0" dirty="0"/>
          </a:p>
          <a:p>
            <a:r>
              <a:rPr lang="en-US" baseline="0" dirty="0"/>
              <a:t>We have morphological antialiasing and temporal filtering for stability,</a:t>
            </a:r>
          </a:p>
          <a:p>
            <a:r>
              <a:rPr lang="en-US" baseline="0" dirty="0"/>
              <a:t>but we are still missing subpixel rendering for the lower dynamic resolutions.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06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is where the TU4x mode comes into 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0779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increase the subpixel rendering quality</a:t>
            </a:r>
          </a:p>
          <a:p>
            <a:r>
              <a:rPr lang="en-US" baseline="0" dirty="0"/>
              <a:t>we will upsample to a virtual 4x bigger image.</a:t>
            </a:r>
          </a:p>
          <a:p>
            <a:endParaRPr lang="en-US" baseline="0" dirty="0"/>
          </a:p>
          <a:p>
            <a:r>
              <a:rPr lang="en-US" baseline="0" dirty="0"/>
              <a:t>To accomplish that, we will use a diagonal jitter rather than an horizontal one.</a:t>
            </a:r>
          </a:p>
          <a:p>
            <a:endParaRPr lang="en-US" baseline="0" dirty="0"/>
          </a:p>
          <a:p>
            <a:r>
              <a:rPr lang="en-US" baseline="0" dirty="0"/>
              <a:t>In the following slides I’ll show how we reconstruct the green samples</a:t>
            </a:r>
          </a:p>
          <a:p>
            <a:r>
              <a:rPr lang="en-US" baseline="0" dirty="0"/>
              <a:t>from the orange and blue ones,</a:t>
            </a:r>
          </a:p>
          <a:p>
            <a:r>
              <a:rPr lang="en-US" baseline="0" dirty="0"/>
              <a:t>which correspond to the current and previous frames respectively.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56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exists</a:t>
            </a:r>
            <a:r>
              <a:rPr lang="en-US" baseline="0" dirty="0"/>
              <a:t> an extensive collection of pixel art techniques that do this for orthogonal grids.</a:t>
            </a:r>
          </a:p>
          <a:p>
            <a:endParaRPr lang="en-US" baseline="0" dirty="0"/>
          </a:p>
          <a:p>
            <a:r>
              <a:rPr lang="en-US" baseline="0" dirty="0"/>
              <a:t>But fortunately, diagonal ones are much easier to handle.</a:t>
            </a:r>
          </a:p>
          <a:p>
            <a:endParaRPr lang="en-US" baseline="0" dirty="0"/>
          </a:p>
          <a:p>
            <a:r>
              <a:rPr lang="en-US" dirty="0"/>
              <a:t>Berghoff recently introduced</a:t>
            </a:r>
            <a:r>
              <a:rPr lang="en-US" baseline="0" dirty="0"/>
              <a:t> the differential blend method,</a:t>
            </a:r>
          </a:p>
          <a:p>
            <a:r>
              <a:rPr lang="en-US" baseline="0" dirty="0"/>
              <a:t>which allows to very efficiently reconstruct missing information on checkerboard inputs.</a:t>
            </a:r>
          </a:p>
          <a:p>
            <a:endParaRPr lang="en-US" baseline="0" dirty="0"/>
          </a:p>
          <a:p>
            <a:r>
              <a:rPr lang="en-US" baseline="0" dirty="0"/>
              <a:t>We will extend this method to handle a temporal checkboard rather than a spatial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921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continuing,</a:t>
            </a:r>
            <a:r>
              <a:rPr lang="en-US" baseline="0" dirty="0"/>
              <a:t> let me recap the original technique.</a:t>
            </a:r>
          </a:p>
          <a:p>
            <a:endParaRPr lang="en-US" baseline="0" dirty="0"/>
          </a:p>
          <a:p>
            <a:r>
              <a:rPr lang="en-US" baseline="0" dirty="0"/>
              <a:t>This is the checkboarded input,</a:t>
            </a:r>
          </a:p>
          <a:p>
            <a:r>
              <a:rPr lang="en-US" baseline="0" dirty="0"/>
              <a:t>where the green pixels are missing.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3644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the ideal reconstruction using that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073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color of the pixel marked in red is determined</a:t>
            </a:r>
          </a:p>
          <a:p>
            <a:r>
              <a:rPr lang="en-US" baseline="0" dirty="0"/>
              <a:t>by checking the horizontal and vertical neighbors.</a:t>
            </a:r>
          </a:p>
          <a:p>
            <a:endParaRPr lang="en-US" baseline="0" dirty="0"/>
          </a:p>
          <a:p>
            <a:r>
              <a:rPr lang="en-US" baseline="0" dirty="0"/>
              <a:t>We will blend either vertically or horizontally</a:t>
            </a:r>
          </a:p>
          <a:p>
            <a:r>
              <a:rPr lang="en-US" baseline="0" dirty="0"/>
              <a:t>depending on which direction has the lowest color difference.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3970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for the</a:t>
            </a:r>
            <a:r>
              <a:rPr lang="en-US" baseline="0" dirty="0"/>
              <a:t> this case we would blend horizontally.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9745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have the temporal checkerboard.</a:t>
            </a:r>
          </a:p>
          <a:p>
            <a:endParaRPr lang="en-US" baseline="0" dirty="0"/>
          </a:p>
          <a:p>
            <a:r>
              <a:rPr lang="en-US" baseline="0" dirty="0"/>
              <a:t>For a given pixel, we need to determine the pixels p and c,</a:t>
            </a:r>
          </a:p>
          <a:p>
            <a:r>
              <a:rPr lang="en-US" baseline="0" dirty="0"/>
              <a:t>using the algorithm presented in the TU2x method.</a:t>
            </a:r>
          </a:p>
          <a:p>
            <a:endParaRPr lang="en-US" baseline="0" dirty="0"/>
          </a:p>
          <a:p>
            <a:r>
              <a:rPr lang="en-US" baseline="0" dirty="0"/>
              <a:t>From there we will reconstruct the pixel c prime and p prime using differential blends.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5205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Once we have reconstructed those pixels,</a:t>
            </a:r>
          </a:p>
          <a:p>
            <a:r>
              <a:rPr lang="en-US" baseline="0" dirty="0"/>
              <a:t>we simply perform a 2x vertical downsample.</a:t>
            </a:r>
          </a:p>
          <a:p>
            <a:endParaRPr lang="en-US" baseline="0" dirty="0"/>
          </a:p>
          <a:p>
            <a:r>
              <a:rPr lang="en-US" baseline="0" dirty="0"/>
              <a:t>On one hand, p and p prime…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227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here the second. </a:t>
            </a:r>
          </a:p>
          <a:p>
            <a:endParaRPr lang="en-US" dirty="0"/>
          </a:p>
          <a:p>
            <a:r>
              <a:rPr lang="en-US" dirty="0"/>
              <a:t>[back and forth]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baseline="0" dirty="0"/>
              <a:t>ost of the screen remained the same, even if it slightly moved.</a:t>
            </a:r>
          </a:p>
          <a:p>
            <a:endParaRPr lang="en-US" baseline="0" dirty="0"/>
          </a:p>
          <a:p>
            <a:r>
              <a:rPr lang="en-US" baseline="0" dirty="0"/>
              <a:t>In the past, we thrown all the pixels that we shaded in the previous frames, and started from scratch.</a:t>
            </a:r>
          </a:p>
          <a:p>
            <a:endParaRPr lang="en-US" baseline="0" dirty="0"/>
          </a:p>
          <a:p>
            <a:r>
              <a:rPr lang="en-US" baseline="0" dirty="0"/>
              <a:t>But that doesn’t seem to be a very good idea.</a:t>
            </a:r>
          </a:p>
          <a:p>
            <a:endParaRPr lang="en-US" baseline="0" dirty="0"/>
          </a:p>
          <a:p>
            <a:r>
              <a:rPr lang="en-US" baseline="0" dirty="0"/>
              <a:t>Temporal supersampling essentially allow to reuse this information from frame to frame,</a:t>
            </a:r>
          </a:p>
          <a:p>
            <a:r>
              <a:rPr lang="en-US" baseline="0" dirty="0"/>
              <a:t>rather than doing everything from scratch.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5839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…and c prime and c on the other.</a:t>
            </a:r>
          </a:p>
          <a:p>
            <a:endParaRPr lang="en-US" baseline="0" dirty="0"/>
          </a:p>
          <a:p>
            <a:r>
              <a:rPr lang="en-US" baseline="0" dirty="0"/>
              <a:t>This yields 2x vertical antialiasing as can be seen in the comparison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43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306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recap,</a:t>
            </a:r>
            <a:endParaRPr lang="en-US" baseline="0" dirty="0"/>
          </a:p>
          <a:p>
            <a:r>
              <a:rPr lang="en-US" baseline="0" dirty="0"/>
              <a:t>the core difference between Berghoff approach and ours</a:t>
            </a:r>
          </a:p>
          <a:p>
            <a:r>
              <a:rPr lang="en-US" baseline="0" dirty="0"/>
              <a:t>is that we use temporal upsampling and spatial reconstruction separately, for a net 4x output.</a:t>
            </a:r>
          </a:p>
          <a:p>
            <a:endParaRPr lang="en-US" baseline="0" dirty="0"/>
          </a:p>
          <a:p>
            <a:r>
              <a:rPr lang="en-US" baseline="0" dirty="0"/>
              <a:t>Berghoff uses the spatial reconstruction as a backup of temporal upsampling,</a:t>
            </a:r>
          </a:p>
          <a:p>
            <a:r>
              <a:rPr lang="en-US" baseline="0" dirty="0"/>
              <a:t>meaning a 2x output, which stands for different tradeoffs.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2949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</a:t>
            </a:r>
            <a:r>
              <a:rPr lang="en-US" baseline="0" dirty="0"/>
              <a:t> comparison of TU2x…</a:t>
            </a:r>
          </a:p>
          <a:p>
            <a:r>
              <a:rPr lang="en-US" baseline="0" dirty="0"/>
              <a:t>[back and forth]</a:t>
            </a:r>
          </a:p>
          <a:p>
            <a:r>
              <a:rPr lang="en-US" baseline="0" dirty="0"/>
              <a:t>…</a:t>
            </a:r>
            <a:r>
              <a:rPr lang="en-US" dirty="0"/>
              <a:t>with TU4x.</a:t>
            </a:r>
          </a:p>
          <a:p>
            <a:endParaRPr lang="en-US" dirty="0"/>
          </a:p>
          <a:p>
            <a:r>
              <a:rPr lang="en-US" dirty="0"/>
              <a:t>It</a:t>
            </a:r>
            <a:r>
              <a:rPr lang="en-US" baseline="0" dirty="0"/>
              <a:t> can be seen how it is able not only to improve edges,</a:t>
            </a:r>
          </a:p>
          <a:p>
            <a:r>
              <a:rPr lang="en-US" baseline="0" dirty="0"/>
              <a:t>but to reconstruct subpixels, as can be seen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5081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</a:t>
            </a:r>
            <a:r>
              <a:rPr lang="en-US" baseline="0" dirty="0"/>
              <a:t> comparison of TU2x…</a:t>
            </a:r>
          </a:p>
          <a:p>
            <a:r>
              <a:rPr lang="en-US" baseline="0" dirty="0"/>
              <a:t>[back and forth]</a:t>
            </a:r>
          </a:p>
          <a:p>
            <a:r>
              <a:rPr lang="en-US" baseline="0" dirty="0"/>
              <a:t>…</a:t>
            </a:r>
            <a:r>
              <a:rPr lang="en-US" dirty="0"/>
              <a:t>with TU4x.</a:t>
            </a:r>
          </a:p>
          <a:p>
            <a:endParaRPr lang="en-US" dirty="0"/>
          </a:p>
          <a:p>
            <a:r>
              <a:rPr lang="en-US" dirty="0"/>
              <a:t>It</a:t>
            </a:r>
            <a:r>
              <a:rPr lang="en-US" baseline="0" dirty="0"/>
              <a:t> can be seen how it is able not only to improve edges,</a:t>
            </a:r>
          </a:p>
          <a:p>
            <a:r>
              <a:rPr lang="en-US" baseline="0" dirty="0"/>
              <a:t>but to reconstruct subpixels, as can be seen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0774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we have another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7870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some results.</a:t>
            </a:r>
          </a:p>
          <a:p>
            <a:endParaRPr lang="en-US" dirty="0"/>
          </a:p>
          <a:p>
            <a:r>
              <a:rPr lang="en-US" dirty="0"/>
              <a:t>This</a:t>
            </a:r>
            <a:r>
              <a:rPr lang="en-US" baseline="0" dirty="0"/>
              <a:t> is the lowest dynamic resolution step, with no upsampler…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2178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this is with the TU4x</a:t>
            </a:r>
            <a:r>
              <a:rPr lang="en-US" baseline="0" dirty="0"/>
              <a:t> upsampler.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13689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intermediate</a:t>
            </a:r>
            <a:r>
              <a:rPr lang="en-US" baseline="0" dirty="0"/>
              <a:t> step…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906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</a:t>
            </a:r>
            <a:r>
              <a:rPr lang="en-US" baseline="0" dirty="0"/>
              <a:t> this the biggest dynamic resolution step, full HD.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225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 this not easy, because as mentioned before,</a:t>
            </a:r>
          </a:p>
          <a:p>
            <a:r>
              <a:rPr lang="en-US" dirty="0"/>
              <a:t>things</a:t>
            </a:r>
            <a:r>
              <a:rPr lang="en-US" baseline="0" dirty="0"/>
              <a:t> move.</a:t>
            </a:r>
          </a:p>
          <a:p>
            <a:endParaRPr lang="en-US" baseline="0" dirty="0"/>
          </a:p>
          <a:p>
            <a:r>
              <a:rPr lang="en-US" baseline="0" dirty="0"/>
              <a:t>So we need to know where a pixel was in the previous frame.</a:t>
            </a:r>
          </a:p>
          <a:p>
            <a:endParaRPr lang="en-US" baseline="0" dirty="0"/>
          </a:p>
          <a:p>
            <a:r>
              <a:rPr lang="en-US" baseline="0" dirty="0"/>
              <a:t>And for that, velocities, or also called motion vectors, are used.</a:t>
            </a:r>
          </a:p>
          <a:p>
            <a:endParaRPr lang="en-US" baseline="0" dirty="0"/>
          </a:p>
          <a:p>
            <a:r>
              <a:rPr lang="en-US" baseline="0" dirty="0"/>
              <a:t>For example, here we have the velocity for a pixel,</a:t>
            </a:r>
          </a:p>
          <a:p>
            <a:r>
              <a:rPr lang="en-US" baseline="0" dirty="0"/>
              <a:t>which is illustrated in green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4741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technique presented so far performs a fixed vertical bilinear downsample.</a:t>
            </a:r>
          </a:p>
          <a:p>
            <a:endParaRPr lang="en-US" baseline="0" dirty="0"/>
          </a:p>
          <a:p>
            <a:r>
              <a:rPr lang="en-US" baseline="0" dirty="0"/>
              <a:t>But those samples can be output into individual pixels instead.</a:t>
            </a:r>
          </a:p>
          <a:p>
            <a:endParaRPr lang="en-US" baseline="0" dirty="0"/>
          </a:p>
          <a:p>
            <a:r>
              <a:rPr lang="en-US" baseline="0" dirty="0"/>
              <a:t>Or going further, same rationale used for the horizontal bilinear downsample</a:t>
            </a:r>
          </a:p>
          <a:p>
            <a:r>
              <a:rPr lang="en-US" baseline="0" dirty="0"/>
              <a:t>can be used here vertically,</a:t>
            </a:r>
          </a:p>
          <a:p>
            <a:r>
              <a:rPr lang="en-US" baseline="0" dirty="0"/>
              <a:t>for a full dynamic 4x output.</a:t>
            </a:r>
          </a:p>
          <a:p>
            <a:endParaRPr lang="en-US" baseline="0" dirty="0"/>
          </a:p>
          <a:p>
            <a:r>
              <a:rPr lang="en-US" baseline="0" dirty="0"/>
              <a:t>This means that for 4k we can do dynamic AA from 1k to 4k.</a:t>
            </a:r>
          </a:p>
          <a:p>
            <a:endParaRPr lang="en-US" baseline="0" dirty="0"/>
          </a:p>
          <a:p>
            <a:r>
              <a:rPr lang="en-US" baseline="0" dirty="0"/>
              <a:t>Let’s see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384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</a:t>
            </a:r>
            <a:r>
              <a:rPr lang="en-US" baseline="0" dirty="0"/>
              <a:t> that dynamic resolution changed output resolution</a:t>
            </a:r>
          </a:p>
          <a:p>
            <a:r>
              <a:rPr lang="en-US" baseline="0" dirty="0"/>
              <a:t>depending on workload</a:t>
            </a:r>
          </a:p>
          <a:p>
            <a:r>
              <a:rPr lang="en-US" baseline="0" dirty="0"/>
              <a:t>as shown in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87295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i</a:t>
            </a:r>
            <a:r>
              <a:rPr lang="en-US" dirty="0"/>
              <a:t>f the</a:t>
            </a:r>
            <a:r>
              <a:rPr lang="en-US" baseline="0" dirty="0"/>
              <a:t> 2x upsampler was doing this…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94364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…the</a:t>
            </a:r>
            <a:r>
              <a:rPr lang="en-US" baseline="0" dirty="0"/>
              <a:t> 4x upsampler will do this instead.</a:t>
            </a:r>
          </a:p>
          <a:p>
            <a:endParaRPr lang="en-US" baseline="0" dirty="0"/>
          </a:p>
          <a:p>
            <a:r>
              <a:rPr lang="en-US" baseline="0" dirty="0"/>
              <a:t>As we can see on the right,</a:t>
            </a:r>
          </a:p>
          <a:p>
            <a:r>
              <a:rPr lang="en-US" baseline="0" dirty="0"/>
              <a:t>in the worst dynamic resolution case, we will be rendering a 1k scene,</a:t>
            </a:r>
          </a:p>
          <a:p>
            <a:r>
              <a:rPr lang="en-US" baseline="0" dirty="0"/>
              <a:t>and upsampling it to 4k individual pixels.</a:t>
            </a:r>
          </a:p>
          <a:p>
            <a:endParaRPr lang="en-US" baseline="0" dirty="0"/>
          </a:p>
          <a:p>
            <a:r>
              <a:rPr lang="en-US" baseline="0" dirty="0"/>
              <a:t>So, let’s see how it looks like in this worst case scenario.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34715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there images</a:t>
            </a:r>
            <a:r>
              <a:rPr lang="en-US" baseline="0" dirty="0"/>
              <a:t> without temporal upsampling…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18734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…here with 2x upsampling.</a:t>
            </a:r>
          </a:p>
          <a:p>
            <a:endParaRPr lang="en-US" dirty="0"/>
          </a:p>
          <a:p>
            <a:r>
              <a:rPr lang="en-US" dirty="0"/>
              <a:t>Notice the increased</a:t>
            </a:r>
            <a:r>
              <a:rPr lang="en-US" baseline="0" dirty="0"/>
              <a:t> horizontal resolution.</a:t>
            </a:r>
          </a:p>
          <a:p>
            <a:endParaRPr lang="en-US" baseline="0" dirty="0"/>
          </a:p>
          <a:p>
            <a:r>
              <a:rPr lang="en-US" baseline="0" dirty="0"/>
              <a:t>[go back and forth]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59710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we</a:t>
            </a:r>
            <a:r>
              <a:rPr lang="en-US" baseline="0" dirty="0"/>
              <a:t> have </a:t>
            </a:r>
            <a:r>
              <a:rPr lang="en-US" dirty="0"/>
              <a:t>with 4x upsampling,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where we can observe increased vertical resolution as well.</a:t>
            </a:r>
          </a:p>
          <a:p>
            <a:endParaRPr lang="en-US" baseline="0" dirty="0"/>
          </a:p>
          <a:p>
            <a:r>
              <a:rPr lang="en-US" baseline="0" dirty="0"/>
              <a:t>[go back and forth]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7475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we switch back to no upsampling, we can see the full effect.</a:t>
            </a:r>
          </a:p>
          <a:p>
            <a:endParaRPr lang="en-US" baseline="0" dirty="0"/>
          </a:p>
          <a:p>
            <a:r>
              <a:rPr lang="en-US" baseline="0" dirty="0"/>
              <a:t>[go back and forth]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94571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part is the new temporal toolset.</a:t>
            </a:r>
          </a:p>
          <a:p>
            <a:endParaRPr lang="en-US" baseline="0" dirty="0"/>
          </a:p>
          <a:p>
            <a:r>
              <a:rPr lang="en-US" baseline="0" dirty="0"/>
              <a:t>So far we have increased the quality,</a:t>
            </a:r>
          </a:p>
          <a:p>
            <a:r>
              <a:rPr lang="en-US" baseline="0" dirty="0"/>
              <a:t>but in that process we also made our antialiasing shader more expensive,</a:t>
            </a:r>
          </a:p>
          <a:p>
            <a:r>
              <a:rPr lang="en-US" baseline="0" dirty="0"/>
              <a:t>so it was time for optimization.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8382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antialiasing techniques typically use exponential history buffers</a:t>
            </a:r>
            <a:endParaRPr lang="en-US" baseline="0" dirty="0"/>
          </a:p>
          <a:p>
            <a:r>
              <a:rPr lang="en-US" baseline="0" dirty="0"/>
              <a:t>to obtain information from previous frames.</a:t>
            </a:r>
          </a:p>
          <a:p>
            <a:endParaRPr lang="en-US" dirty="0"/>
          </a:p>
          <a:p>
            <a:r>
              <a:rPr lang="en-US" dirty="0"/>
              <a:t>Reprojecting the pixel</a:t>
            </a:r>
            <a:r>
              <a:rPr lang="en-US" baseline="0" dirty="0"/>
              <a:t> position</a:t>
            </a:r>
          </a:p>
          <a:p>
            <a:r>
              <a:rPr lang="en-US" baseline="0" dirty="0"/>
              <a:t>to fetch the history buffer</a:t>
            </a:r>
          </a:p>
          <a:p>
            <a:r>
              <a:rPr lang="en-US" baseline="0" dirty="0"/>
              <a:t>leads to numerical diffusion error,</a:t>
            </a:r>
          </a:p>
          <a:p>
            <a:r>
              <a:rPr lang="en-US" baseline="0" dirty="0"/>
              <a:t>which manifests as blur.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384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again,</a:t>
            </a:r>
            <a:r>
              <a:rPr lang="en-US" baseline="0" dirty="0"/>
              <a:t> this is not going to be so easy.</a:t>
            </a:r>
          </a:p>
          <a:p>
            <a:endParaRPr lang="en-US" baseline="0" dirty="0"/>
          </a:p>
          <a:p>
            <a:r>
              <a:rPr lang="en-US" baseline="0" dirty="0"/>
              <a:t>If we reproject to a place where the object</a:t>
            </a:r>
          </a:p>
          <a:p>
            <a:r>
              <a:rPr lang="en-US" baseline="0" dirty="0"/>
              <a:t>was not visible in the previous frame,</a:t>
            </a:r>
          </a:p>
          <a:p>
            <a:r>
              <a:rPr lang="en-US" baseline="0" dirty="0"/>
              <a:t>we get ghosting.</a:t>
            </a:r>
          </a:p>
          <a:p>
            <a:endParaRPr lang="en-US" baseline="0" dirty="0"/>
          </a:p>
          <a:p>
            <a:r>
              <a:rPr lang="en-US" baseline="0" dirty="0"/>
              <a:t>There are one million ways to deal with this.</a:t>
            </a:r>
          </a:p>
          <a:p>
            <a:endParaRPr lang="en-US" baseline="0" dirty="0"/>
          </a:p>
          <a:p>
            <a:r>
              <a:rPr lang="en-US" baseline="0" dirty="0"/>
              <a:t>And one million issues that raise from trying to fix the issue.</a:t>
            </a:r>
          </a:p>
          <a:p>
            <a:endParaRPr lang="en-US" baseline="0" dirty="0"/>
          </a:p>
          <a:p>
            <a:r>
              <a:rPr lang="en-US" baseline="0" dirty="0"/>
              <a:t>But the most typical solution is to use the neighborhood clamp…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99996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 news</a:t>
            </a:r>
            <a:r>
              <a:rPr lang="en-US" baseline="0" dirty="0"/>
              <a:t> are that simply</a:t>
            </a:r>
            <a:r>
              <a:rPr lang="en-US" dirty="0"/>
              <a:t> </a:t>
            </a:r>
            <a:r>
              <a:rPr lang="en-US" baseline="0" dirty="0"/>
              <a:t>using bicubic filtering mitigates this issue,</a:t>
            </a:r>
          </a:p>
          <a:p>
            <a:r>
              <a:rPr lang="en-US" baseline="0" dirty="0"/>
              <a:t>as we shown in our previous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9306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show how severe</a:t>
            </a:r>
            <a:r>
              <a:rPr lang="en-US" baseline="0" dirty="0"/>
              <a:t> is this issue, let me show this movie.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Red is with bilinear filtering, and green is bicubic.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157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bad news are that bicubic filtering is too expensive.</a:t>
            </a:r>
          </a:p>
          <a:p>
            <a:endParaRPr lang="en-US" baseline="0" dirty="0"/>
          </a:p>
          <a:p>
            <a:r>
              <a:rPr lang="en-US" baseline="0" dirty="0"/>
              <a:t>Here we have the standard 9 sample bicubic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1147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And here is what we proposed in 2016. </a:t>
            </a:r>
          </a:p>
          <a:p>
            <a:endParaRPr lang="en-US" baseline="0" dirty="0"/>
          </a:p>
          <a:p>
            <a:r>
              <a:rPr lang="en-US" baseline="0" dirty="0"/>
              <a:t>Removing the corners of the filter</a:t>
            </a:r>
          </a:p>
          <a:p>
            <a:r>
              <a:rPr lang="en-US" baseline="0" dirty="0"/>
              <a:t>allows to reduce from 9 to 5 samples with little quality loss.</a:t>
            </a:r>
          </a:p>
          <a:p>
            <a:endParaRPr lang="en-US" baseline="0" dirty="0"/>
          </a:p>
          <a:p>
            <a:r>
              <a:rPr lang="en-US" baseline="0" dirty="0"/>
              <a:t>But, we wanted something faster.</a:t>
            </a:r>
          </a:p>
          <a:p>
            <a:endParaRPr lang="en-US" baseline="0" dirty="0"/>
          </a:p>
          <a:p>
            <a:r>
              <a:rPr lang="en-US" baseline="0" dirty="0"/>
              <a:t>From now on, I’ll refer to this approach as the 5-sample bicubic filter.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73004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</a:t>
            </a:r>
            <a:r>
              <a:rPr lang="en-US" baseline="0" dirty="0"/>
              <a:t> take a look to Mitchell-Netravali equation, which is one of the options for bicubic filtering,</a:t>
            </a:r>
          </a:p>
          <a:p>
            <a:r>
              <a:rPr lang="en-US" baseline="0" dirty="0"/>
              <a:t>we can see that it is computationally expensive.</a:t>
            </a:r>
          </a:p>
          <a:p>
            <a:endParaRPr lang="en-US" baseline="0" dirty="0"/>
          </a:p>
          <a:p>
            <a:r>
              <a:rPr lang="en-US" dirty="0"/>
              <a:t>No doubt we need this</a:t>
            </a:r>
            <a:r>
              <a:rPr lang="en-US" baseline="0" dirty="0"/>
              <a:t> for spatial filters, but temporal effects are more forgiving.</a:t>
            </a:r>
          </a:p>
          <a:p>
            <a:endParaRPr lang="en-US" baseline="0" dirty="0"/>
          </a:p>
          <a:p>
            <a:r>
              <a:rPr lang="en-US" baseline="0" dirty="0"/>
              <a:t>So, what is really needed for temporal resampling?</a:t>
            </a:r>
          </a:p>
          <a:p>
            <a:endParaRPr lang="en-US" baseline="0" dirty="0"/>
          </a:p>
          <a:p>
            <a:r>
              <a:rPr lang="en-US" baseline="0" dirty="0"/>
              <a:t>To answer that, we will present two optimizations in the next few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33836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one, is a spatio-temporal optimization.</a:t>
            </a:r>
          </a:p>
          <a:p>
            <a:endParaRPr lang="en-US" baseline="0" dirty="0"/>
          </a:p>
          <a:p>
            <a:r>
              <a:rPr lang="en-US" baseline="0" dirty="0"/>
              <a:t>To explain it, let me recap the information needed for the 5-sample bicubic, which is:</a:t>
            </a:r>
          </a:p>
          <a:p>
            <a:endParaRPr lang="en-US" baseline="0" dirty="0"/>
          </a:p>
          <a:p>
            <a:r>
              <a:rPr lang="en-US" baseline="0" dirty="0"/>
              <a:t>the history color at the reprojected texture coordinate,</a:t>
            </a:r>
          </a:p>
          <a:p>
            <a:r>
              <a:rPr lang="en-US" baseline="0" dirty="0"/>
              <a:t>marked on blue</a:t>
            </a:r>
          </a:p>
          <a:p>
            <a:endParaRPr lang="en-US" baseline="0" dirty="0"/>
          </a:p>
          <a:p>
            <a:r>
              <a:rPr lang="en-US" baseline="0" dirty="0"/>
              <a:t>and its color neighborhood,</a:t>
            </a:r>
          </a:p>
          <a:p>
            <a:r>
              <a:rPr lang="en-US" baseline="0" dirty="0"/>
              <a:t>marked on orange.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70985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0" dirty="0"/>
              <a:t>o, the idea is to perform bicubic filtering across time,</a:t>
            </a:r>
          </a:p>
          <a:p>
            <a:r>
              <a:rPr lang="en-US" baseline="0" dirty="0"/>
              <a:t>rather than on the space domain.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5958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that, we estimate the history neighborhood colors, in orange,</a:t>
            </a:r>
          </a:p>
          <a:p>
            <a:r>
              <a:rPr lang="en-US" baseline="0" dirty="0"/>
              <a:t>with the current frame colors, in green.</a:t>
            </a:r>
          </a:p>
          <a:p>
            <a:endParaRPr lang="en-US" baseline="0" dirty="0"/>
          </a:p>
          <a:p>
            <a:r>
              <a:rPr lang="en-US" baseline="0" dirty="0"/>
              <a:t>Note that these colors are typically available in temporal antialiasing shaders,</a:t>
            </a:r>
          </a:p>
          <a:p>
            <a:r>
              <a:rPr lang="en-US" baseline="0" dirty="0"/>
              <a:t>as they are needed for the neighborhood clamp heuristic used to combat ghosting.</a:t>
            </a:r>
          </a:p>
          <a:p>
            <a:endParaRPr lang="en-US" baseline="0" dirty="0"/>
          </a:p>
          <a:p>
            <a:r>
              <a:rPr lang="en-US" baseline="0" dirty="0"/>
              <a:t>So, they are free in this context.</a:t>
            </a:r>
          </a:p>
          <a:p>
            <a:endParaRPr lang="en-US" baseline="0" dirty="0"/>
          </a:p>
          <a:p>
            <a:r>
              <a:rPr lang="en-US" baseline="0" dirty="0"/>
              <a:t>This means that we only need one sample</a:t>
            </a:r>
          </a:p>
          <a:p>
            <a:r>
              <a:rPr lang="en-US" baseline="0" dirty="0"/>
              <a:t>for the spatio-temporal bicubic filter.</a:t>
            </a:r>
          </a:p>
          <a:p>
            <a:endParaRPr lang="en-US" baseline="0" dirty="0"/>
          </a:p>
          <a:p>
            <a:r>
              <a:rPr lang="en-US" baseline="0" dirty="0"/>
              <a:t>This has some implications, that we will explain later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8585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to the computation optimization.</a:t>
            </a:r>
          </a:p>
          <a:p>
            <a:endParaRPr lang="en-US" baseline="0" dirty="0"/>
          </a:p>
          <a:p>
            <a:r>
              <a:rPr lang="en-US" baseline="0" dirty="0"/>
              <a:t>Here we have the code for the 5-sample bicubic filter that we shown in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2633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ignore everything</a:t>
            </a:r>
          </a:p>
          <a:p>
            <a:r>
              <a:rPr lang="en-US" dirty="0"/>
              <a:t>and</a:t>
            </a:r>
            <a:r>
              <a:rPr lang="en-US" baseline="0" dirty="0"/>
              <a:t> j</a:t>
            </a:r>
            <a:r>
              <a:rPr lang="en-US" dirty="0"/>
              <a:t>ust look at the</a:t>
            </a:r>
            <a:r>
              <a:rPr lang="en-US" baseline="0" dirty="0"/>
              <a:t> end of the code, marked on red.</a:t>
            </a:r>
          </a:p>
          <a:p>
            <a:endParaRPr lang="en-US" baseline="0" dirty="0"/>
          </a:p>
          <a:p>
            <a:r>
              <a:rPr lang="en-US" dirty="0"/>
              <a:t>It is just a weighted</a:t>
            </a:r>
            <a:r>
              <a:rPr lang="en-US" baseline="0" dirty="0"/>
              <a:t> average,</a:t>
            </a:r>
            <a:endParaRPr lang="en-US" dirty="0"/>
          </a:p>
          <a:p>
            <a:r>
              <a:rPr lang="en-US" baseline="0" dirty="0"/>
              <a:t>where each of the 5 samples get a unique weight.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753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…which consists in restricting the reprojected</a:t>
            </a:r>
            <a:r>
              <a:rPr lang="en-US" baseline="0" dirty="0"/>
              <a:t> pixel p, in blue here,</a:t>
            </a:r>
          </a:p>
          <a:p>
            <a:endParaRPr lang="en-US" baseline="0" dirty="0"/>
          </a:p>
          <a:p>
            <a:r>
              <a:rPr lang="en-US" baseline="0" dirty="0"/>
              <a:t>to the color range in the neighborhood around the current frame pixel c, in red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44126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take this piece of</a:t>
            </a:r>
            <a:r>
              <a:rPr lang="en-US" baseline="0" dirty="0"/>
              <a:t> the code apart,</a:t>
            </a:r>
          </a:p>
          <a:p>
            <a:r>
              <a:rPr lang="en-US" baseline="0" dirty="0"/>
              <a:t>to keep the attention where we need to,</a:t>
            </a:r>
          </a:p>
          <a:p>
            <a:r>
              <a:rPr lang="en-US" baseline="0" dirty="0"/>
              <a:t>which is this weighted average.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181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reduce</a:t>
            </a:r>
            <a:r>
              <a:rPr lang="en-US" baseline="0" dirty="0"/>
              <a:t> the problem to one dimension to simplify the analysis.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Here I’ve just removed the vertical samples and weights.</a:t>
            </a:r>
          </a:p>
          <a:p>
            <a:endParaRPr lang="en-US" baseline="0" dirty="0"/>
          </a:p>
          <a:p>
            <a:r>
              <a:rPr lang="en-US" baseline="0" dirty="0"/>
              <a:t>So, this is just a weighted average of the center pixel</a:t>
            </a:r>
          </a:p>
          <a:p>
            <a:r>
              <a:rPr lang="en-US" baseline="0" dirty="0"/>
              <a:t>and the pixels on the left and right.</a:t>
            </a:r>
          </a:p>
          <a:p>
            <a:endParaRPr lang="en-US" baseline="0" dirty="0"/>
          </a:p>
          <a:p>
            <a:r>
              <a:rPr lang="en-US" baseline="0" dirty="0"/>
              <a:t>Note that the center color is multiplied by w12.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78891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divide all three</a:t>
            </a:r>
            <a:r>
              <a:rPr lang="en-US" baseline="0" dirty="0"/>
              <a:t> samples by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31383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…we have a fixed weight of 1 for the center color, marked in green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05913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</a:t>
            </a:r>
            <a:r>
              <a:rPr lang="en-US" baseline="0" dirty="0"/>
              <a:t> we have the weights for the left and right pixels on blue and orange.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7355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So, just to recap what we have so far, we are interpolating between the gray pixels,</a:t>
            </a:r>
          </a:p>
          <a:p>
            <a:r>
              <a:rPr lang="en-US" baseline="0" dirty="0"/>
              <a:t>using the fractional x,</a:t>
            </a:r>
          </a:p>
          <a:p>
            <a:r>
              <a:rPr lang="en-US" baseline="0" dirty="0"/>
              <a:t>and the assistance of the blue and orange pixels.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let’s plot how the weight for the left</a:t>
            </a:r>
            <a:r>
              <a:rPr lang="en-US" baseline="0" dirty="0"/>
              <a:t> pixel </a:t>
            </a:r>
            <a:r>
              <a:rPr lang="en-US" dirty="0"/>
              <a:t>looks like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53910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how the sharpening, negative</a:t>
            </a:r>
            <a:r>
              <a:rPr lang="en-US" baseline="0" dirty="0"/>
              <a:t> weight,</a:t>
            </a:r>
          </a:p>
          <a:p>
            <a:r>
              <a:rPr lang="en-US" baseline="0" dirty="0"/>
              <a:t>increases as the fractional of the position</a:t>
            </a:r>
          </a:p>
          <a:p>
            <a:r>
              <a:rPr lang="en-US" baseline="0" dirty="0"/>
              <a:t>becomes closer to the left pixel,</a:t>
            </a:r>
          </a:p>
          <a:p>
            <a:r>
              <a:rPr lang="en-US" baseline="0" dirty="0"/>
              <a:t>or zero in the x axis in this figure.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82818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have the</a:t>
            </a:r>
            <a:r>
              <a:rPr lang="en-US" baseline="0" dirty="0"/>
              <a:t> same for the right pixel,</a:t>
            </a:r>
          </a:p>
          <a:p>
            <a:r>
              <a:rPr lang="en-US" baseline="0" dirty="0"/>
              <a:t>meaning a symmetrical behavior, as expected.</a:t>
            </a:r>
          </a:p>
          <a:p>
            <a:endParaRPr lang="en-US" baseline="0" dirty="0"/>
          </a:p>
          <a:p>
            <a:r>
              <a:rPr lang="en-US" baseline="0" dirty="0"/>
              <a:t>This means that the closer to the left or right pixels,</a:t>
            </a:r>
          </a:p>
          <a:p>
            <a:r>
              <a:rPr lang="en-US" baseline="0" dirty="0"/>
              <a:t>the more sharpening effect we get.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35458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do the assumption that left and right colors</a:t>
            </a:r>
            <a:r>
              <a:rPr lang="en-US" baseline="0" dirty="0"/>
              <a:t> are the same,</a:t>
            </a:r>
          </a:p>
          <a:p>
            <a:r>
              <a:rPr lang="en-US" baseline="0" dirty="0"/>
              <a:t>so we can just pick one of them and apply a single weight.</a:t>
            </a:r>
          </a:p>
          <a:p>
            <a:endParaRPr lang="en-US" baseline="0" dirty="0"/>
          </a:p>
          <a:p>
            <a:r>
              <a:rPr lang="en-US" baseline="0" dirty="0"/>
              <a:t>In that case, the shape is simpler…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89579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we could </a:t>
            </a:r>
            <a:r>
              <a:rPr lang="en-US" baseline="0" dirty="0"/>
              <a:t>do a fitting for a simpler expression,</a:t>
            </a:r>
          </a:p>
          <a:p>
            <a:r>
              <a:rPr lang="en-US" baseline="0" dirty="0"/>
              <a:t>that can be executed in only two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846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, that was a quick recap of what is temporal AA,</a:t>
            </a:r>
          </a:p>
          <a:p>
            <a:r>
              <a:rPr lang="en-US" baseline="0" dirty="0"/>
              <a:t>and for more details, I’ll refer you to the presentation on screen.</a:t>
            </a:r>
            <a:endParaRPr lang="en-US" dirty="0"/>
          </a:p>
          <a:p>
            <a:endParaRPr lang="en-US" dirty="0"/>
          </a:p>
          <a:p>
            <a:r>
              <a:rPr lang="en-US" dirty="0"/>
              <a:t>Here,</a:t>
            </a:r>
            <a:r>
              <a:rPr lang="en-US" baseline="0" dirty="0"/>
              <a:t> </a:t>
            </a:r>
            <a:r>
              <a:rPr lang="en-US" dirty="0"/>
              <a:t>we are</a:t>
            </a:r>
            <a:r>
              <a:rPr lang="en-US" baseline="0" dirty="0"/>
              <a:t> using Filmic SMAA as basis,</a:t>
            </a:r>
          </a:p>
          <a:p>
            <a:r>
              <a:rPr lang="en-US" baseline="0" dirty="0"/>
              <a:t>but the upsampler we are about to present is an orthogonal extension to it,</a:t>
            </a:r>
          </a:p>
          <a:p>
            <a:r>
              <a:rPr lang="en-US" baseline="0" dirty="0"/>
              <a:t>with most of the ideas being applicable to any temporal AA technique.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99863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</a:t>
            </a:r>
            <a:r>
              <a:rPr lang="en-US" baseline="0" dirty="0"/>
              <a:t> at bicubic into this degree of detail</a:t>
            </a:r>
          </a:p>
          <a:p>
            <a:endParaRPr lang="en-US" baseline="0" dirty="0"/>
          </a:p>
          <a:p>
            <a:r>
              <a:rPr lang="en-US" baseline="0" dirty="0"/>
              <a:t>allow us to make two insights.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One of the reasons for bicubic filtering to work so well for temporal resampling</a:t>
            </a:r>
          </a:p>
          <a:p>
            <a:r>
              <a:rPr lang="en-US" baseline="0" dirty="0"/>
              <a:t>is that when the numerical diffusion error is potentially maximum,</a:t>
            </a:r>
          </a:p>
          <a:p>
            <a:r>
              <a:rPr lang="en-US" baseline="0" dirty="0"/>
              <a:t>bicubic sharpens the most,</a:t>
            </a:r>
          </a:p>
          <a:p>
            <a:r>
              <a:rPr lang="en-US" baseline="0" dirty="0"/>
              <a:t>which is clear looking at this figure.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58112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insight</a:t>
            </a:r>
            <a:endParaRPr lang="en-US" baseline="0" dirty="0"/>
          </a:p>
          <a:p>
            <a:r>
              <a:rPr lang="en-US" baseline="0" dirty="0"/>
              <a:t>is that bicubic can be seen as a directional unsharp mask,</a:t>
            </a:r>
          </a:p>
          <a:p>
            <a:r>
              <a:rPr lang="en-US" baseline="0" dirty="0"/>
              <a:t>with the sharpness and direction</a:t>
            </a:r>
          </a:p>
          <a:p>
            <a:r>
              <a:rPr lang="en-US" baseline="0" dirty="0"/>
              <a:t>dependent on the fractional of the position.</a:t>
            </a:r>
          </a:p>
          <a:p>
            <a:endParaRPr lang="en-US" baseline="0" dirty="0"/>
          </a:p>
          <a:p>
            <a:r>
              <a:rPr lang="en-US" baseline="0" dirty="0"/>
              <a:t>We have handled the sharpness amount but not the direction,</a:t>
            </a:r>
          </a:p>
          <a:p>
            <a:r>
              <a:rPr lang="en-US" baseline="0" dirty="0"/>
              <a:t>given that we have made the assumption of left and right pixels being the same.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5992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this assumption does not hold,</a:t>
            </a:r>
          </a:p>
          <a:p>
            <a:r>
              <a:rPr lang="en-US" dirty="0"/>
              <a:t>the left</a:t>
            </a:r>
            <a:r>
              <a:rPr lang="en-US" baseline="0" dirty="0"/>
              <a:t> and right pixels are pulled asymmetrically,</a:t>
            </a:r>
          </a:p>
          <a:p>
            <a:r>
              <a:rPr lang="en-US" baseline="0" dirty="0"/>
              <a:t>meaning that they have different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93655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Let’s see how much</a:t>
            </a:r>
            <a:r>
              <a:rPr lang="en-US" sz="1200" baseline="0" dirty="0"/>
              <a:t> the left and right pixels contribute.</a:t>
            </a:r>
          </a:p>
          <a:p>
            <a:endParaRPr lang="en-US" sz="1200" baseline="0" dirty="0"/>
          </a:p>
          <a:p>
            <a:r>
              <a:rPr lang="en-US" sz="1200" baseline="0" dirty="0"/>
              <a:t>For example if the fractional is 0.25,</a:t>
            </a:r>
          </a:p>
          <a:p>
            <a:r>
              <a:rPr lang="en-US" sz="1200" baseline="0" dirty="0"/>
              <a:t>we can see that the left pixel is 2 times and half bigger than the right one.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14241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/>
              <a:t>If the fractional is 0.5, left and right contribute in the same amount.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40704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Finally, if we</a:t>
            </a:r>
            <a:r>
              <a:rPr lang="en-US" sz="1200" baseline="0" dirty="0"/>
              <a:t> look at fractional 0.75,</a:t>
            </a:r>
          </a:p>
          <a:p>
            <a:r>
              <a:rPr lang="en-US" sz="1200" baseline="0" dirty="0"/>
              <a:t>the right pixel is 2 times and half bigger than the left one.</a:t>
            </a:r>
          </a:p>
          <a:p>
            <a:endParaRPr lang="en-US" sz="1200" baseline="0" dirty="0"/>
          </a:p>
          <a:p>
            <a:r>
              <a:rPr lang="en-US" sz="1200" baseline="0" dirty="0"/>
              <a:t>From this observations,</a:t>
            </a:r>
          </a:p>
          <a:p>
            <a:r>
              <a:rPr lang="en-US" sz="1200" baseline="0" dirty="0"/>
              <a:t>it seems like the weights for the left and right pixels</a:t>
            </a:r>
          </a:p>
          <a:p>
            <a:r>
              <a:rPr lang="en-US" sz="1200" baseline="0" dirty="0"/>
              <a:t>are linear with respect to the fractional of the position.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39497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Plotting</a:t>
            </a:r>
            <a:r>
              <a:rPr lang="en-US" baseline="0" dirty="0"/>
              <a:t> the relative weight for the left versus the right pixel,</a:t>
            </a:r>
          </a:p>
          <a:p>
            <a:r>
              <a:rPr lang="en-US" baseline="0" dirty="0"/>
              <a:t>we confirmed our observations.</a:t>
            </a:r>
          </a:p>
          <a:p>
            <a:endParaRPr lang="en-US" baseline="0" dirty="0"/>
          </a:p>
          <a:p>
            <a:r>
              <a:rPr lang="en-US" baseline="0" dirty="0"/>
              <a:t>By the end of the day,</a:t>
            </a:r>
          </a:p>
          <a:p>
            <a:r>
              <a:rPr lang="en-US" baseline="0" dirty="0"/>
              <a:t>this means that we can just calculate a blended color as input for our simplified Bicubic filter,</a:t>
            </a:r>
          </a:p>
          <a:p>
            <a:r>
              <a:rPr lang="en-US" baseline="0" dirty="0"/>
              <a:t>which until this slide didn’t consider directionality.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25747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to summarize our</a:t>
            </a:r>
            <a:r>
              <a:rPr lang="en-US" baseline="0" dirty="0"/>
              <a:t> contribution</a:t>
            </a:r>
            <a:r>
              <a:rPr lang="en-US" dirty="0"/>
              <a:t>,</a:t>
            </a:r>
          </a:p>
          <a:p>
            <a:r>
              <a:rPr lang="en-US" dirty="0"/>
              <a:t>we</a:t>
            </a:r>
            <a:r>
              <a:rPr lang="en-US" baseline="0" dirty="0"/>
              <a:t> went from the expensive Mitchell-Netravali Bicubic equation…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36427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…to this simple shader snippet,</a:t>
            </a:r>
          </a:p>
          <a:p>
            <a:r>
              <a:rPr lang="en-US" baseline="0" dirty="0"/>
              <a:t>which executes much faster.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11310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3869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39298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show that, </a:t>
            </a:r>
            <a:r>
              <a:rPr lang="en-US" dirty="0"/>
              <a:t>here we have some shader code statistics,</a:t>
            </a:r>
          </a:p>
          <a:p>
            <a:r>
              <a:rPr lang="en-US" dirty="0"/>
              <a:t>where we can see that the new 1-sample </a:t>
            </a:r>
            <a:r>
              <a:rPr lang="en-US" baseline="0" dirty="0"/>
              <a:t>bicubic is</a:t>
            </a:r>
          </a:p>
          <a:p>
            <a:r>
              <a:rPr lang="en-US" baseline="0" dirty="0"/>
              <a:t>5 times faster than the original 9-sample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73875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movie compares the 9-sample Bicubic (red) with our proposed approach (green).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86211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terms</a:t>
            </a:r>
            <a:r>
              <a:rPr lang="en-US" baseline="0" dirty="0"/>
              <a:t> of quality,</a:t>
            </a:r>
          </a:p>
          <a:p>
            <a:r>
              <a:rPr lang="en-US" baseline="0" dirty="0"/>
              <a:t>we noticed that our 1-sample bicubic filter yields sharper results,</a:t>
            </a:r>
          </a:p>
          <a:p>
            <a:r>
              <a:rPr lang="en-US" baseline="0" dirty="0"/>
              <a:t>and recovers true detail that the regular bicubic filter is not able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90036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[back and forth]</a:t>
            </a:r>
          </a:p>
          <a:p>
            <a:endParaRPr lang="en-US" dirty="0"/>
          </a:p>
          <a:p>
            <a:r>
              <a:rPr lang="en-US" dirty="0"/>
              <a:t>The reason is that standard</a:t>
            </a:r>
            <a:r>
              <a:rPr lang="en-US" baseline="0" dirty="0"/>
              <a:t> bicubic filtering sharpens</a:t>
            </a:r>
          </a:p>
          <a:p>
            <a:r>
              <a:rPr lang="en-US" baseline="0" dirty="0"/>
              <a:t>using data from the blurry history buffer,</a:t>
            </a:r>
          </a:p>
          <a:p>
            <a:r>
              <a:rPr lang="en-US" baseline="0" dirty="0"/>
              <a:t>where details are already gone.</a:t>
            </a:r>
          </a:p>
          <a:p>
            <a:endParaRPr lang="en-US" baseline="0" dirty="0"/>
          </a:p>
          <a:p>
            <a:r>
              <a:rPr lang="en-US" baseline="0" dirty="0"/>
              <a:t>But our new filter applies the unsharp mask using fresh current frame information.</a:t>
            </a:r>
          </a:p>
          <a:p>
            <a:endParaRPr lang="en-US" baseline="0" dirty="0"/>
          </a:p>
          <a:p>
            <a:r>
              <a:rPr lang="en-US" baseline="0" dirty="0"/>
              <a:t>This has the implication of creating sharper, more detailed images,</a:t>
            </a:r>
          </a:p>
          <a:p>
            <a:r>
              <a:rPr lang="en-US" baseline="0" dirty="0"/>
              <a:t>at the cost of slightly reintroducing aliasing.</a:t>
            </a:r>
          </a:p>
          <a:p>
            <a:endParaRPr lang="en-US" baseline="0" dirty="0"/>
          </a:p>
          <a:p>
            <a:r>
              <a:rPr lang="en-US" baseline="0" dirty="0"/>
              <a:t>But we have found the tradeoff to generally be favorable to this new technique.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384188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</a:t>
            </a:r>
            <a:r>
              <a:rPr lang="en-US" baseline="0" dirty="0"/>
              <a:t> tool is the dynamic subpixel jittering.</a:t>
            </a:r>
          </a:p>
          <a:p>
            <a:endParaRPr lang="en-US" baseline="0" dirty="0"/>
          </a:p>
          <a:p>
            <a:r>
              <a:rPr lang="en-US" baseline="0" dirty="0"/>
              <a:t>But before we go into that, let me show you something [click].</a:t>
            </a:r>
          </a:p>
          <a:p>
            <a:endParaRPr lang="en-US" dirty="0"/>
          </a:p>
          <a:p>
            <a:r>
              <a:rPr lang="en-US" dirty="0"/>
              <a:t>We’re looking at no antialiasing. </a:t>
            </a:r>
          </a:p>
          <a:p>
            <a:endParaRPr lang="en-US" dirty="0"/>
          </a:p>
          <a:p>
            <a:r>
              <a:rPr lang="en-US" dirty="0"/>
              <a:t>But if yo</a:t>
            </a:r>
            <a:r>
              <a:rPr lang="en-US" baseline="0" dirty="0"/>
              <a:t>u look at the vertical edge, it appears antialiased,</a:t>
            </a:r>
          </a:p>
          <a:p>
            <a:r>
              <a:rPr lang="en-US" baseline="0" dirty="0"/>
              <a:t>specially in comparison with the horizontal one.</a:t>
            </a:r>
          </a:p>
          <a:p>
            <a:endParaRPr lang="en-US" baseline="0" dirty="0"/>
          </a:p>
          <a:p>
            <a:r>
              <a:rPr lang="en-US" baseline="0" dirty="0"/>
              <a:t>But notice that, as soon as we stop the motion, the antialiasing disappears.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So, let’s figure out</a:t>
            </a:r>
            <a:r>
              <a:rPr lang="en-US" baseline="0" dirty="0"/>
              <a:t> this mystery.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14614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</a:t>
            </a:r>
            <a:r>
              <a:rPr lang="en-US" dirty="0"/>
              <a:t>we have 1x antialiasing, with an object</a:t>
            </a:r>
            <a:r>
              <a:rPr lang="en-US" baseline="0" dirty="0"/>
              <a:t> moving at 0.25 pixel steps.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72958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Now on the right, I put apart what a pixel sees over time.</a:t>
            </a:r>
          </a:p>
          <a:p>
            <a:endParaRPr lang="en-US" baseline="0" dirty="0"/>
          </a:p>
          <a:p>
            <a:r>
              <a:rPr lang="en-US" baseline="0" dirty="0"/>
              <a:t>We can observe the subpixel positions landed by the object,</a:t>
            </a:r>
          </a:p>
          <a:p>
            <a:r>
              <a:rPr lang="en-US" baseline="0" dirty="0"/>
              <a:t>which are pretty good:</a:t>
            </a:r>
          </a:p>
          <a:p>
            <a:r>
              <a:rPr lang="en-US" baseline="0" dirty="0"/>
              <a:t>we got 5 different positions or subsamples.</a:t>
            </a:r>
          </a:p>
          <a:p>
            <a:endParaRPr lang="en-US" baseline="0" dirty="0"/>
          </a:p>
          <a:p>
            <a:r>
              <a:rPr lang="en-US" baseline="0" dirty="0"/>
              <a:t>This is what happened in the movie I just shown.</a:t>
            </a:r>
          </a:p>
          <a:p>
            <a:endParaRPr lang="en-US" baseline="0" dirty="0"/>
          </a:p>
          <a:p>
            <a:r>
              <a:rPr lang="en-US" baseline="0" dirty="0"/>
              <a:t>The object was landing in different and evenly spaced subpixel positions,</a:t>
            </a:r>
          </a:p>
          <a:p>
            <a:r>
              <a:rPr lang="en-US" baseline="0" dirty="0"/>
              <a:t>and given the high framerate</a:t>
            </a:r>
          </a:p>
          <a:p>
            <a:r>
              <a:rPr lang="en-US" baseline="0" dirty="0"/>
              <a:t>we were perceiving this as antialiasing.</a:t>
            </a:r>
          </a:p>
          <a:p>
            <a:endParaRPr lang="en-US" baseline="0" dirty="0"/>
          </a:p>
          <a:p>
            <a:r>
              <a:rPr lang="en-US" baseline="0" dirty="0"/>
              <a:t>Our eyes and the panel of the screen</a:t>
            </a:r>
          </a:p>
          <a:p>
            <a:r>
              <a:rPr lang="en-US" baseline="0" dirty="0"/>
              <a:t>will blend consecutive frames if the framerate is high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0765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see what happens with 0.5</a:t>
            </a:r>
            <a:r>
              <a:rPr lang="en-US" baseline="0" dirty="0"/>
              <a:t> pixel steps.</a:t>
            </a:r>
          </a:p>
          <a:p>
            <a:endParaRPr lang="en-US" baseline="0" dirty="0"/>
          </a:p>
          <a:p>
            <a:r>
              <a:rPr lang="en-US" baseline="0" dirty="0"/>
              <a:t>It’s still good, we got two unique subpixel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60969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0.75 steps.</a:t>
            </a:r>
          </a:p>
          <a:p>
            <a:endParaRPr lang="en-US" dirty="0"/>
          </a:p>
          <a:p>
            <a:r>
              <a:rPr lang="en-US" dirty="0"/>
              <a:t>Still pretty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0897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1 pixel</a:t>
            </a:r>
            <a:r>
              <a:rPr lang="en-US" baseline="0" dirty="0"/>
              <a:t> steps.</a:t>
            </a:r>
          </a:p>
          <a:p>
            <a:endParaRPr lang="en-US" baseline="0" dirty="0"/>
          </a:p>
          <a:p>
            <a:r>
              <a:rPr lang="en-US" baseline="0" dirty="0"/>
              <a:t>This is where problems appear,</a:t>
            </a:r>
          </a:p>
          <a:p>
            <a:r>
              <a:rPr lang="en-US" baseline="0" dirty="0"/>
              <a:t>we’re just sampling one subpixel position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474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03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06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52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6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12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02632"/>
            <a:ext cx="10515600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112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65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65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04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67000"/>
            <a:ext cx="5157787" cy="3333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67000"/>
            <a:ext cx="5183188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24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6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26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16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89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10" name="pole tekstowe 4">
            <a:extLst>
              <a:ext uri="{FF2B5EF4-FFF2-40B4-BE49-F238E27FC236}">
                <a16:creationId xmlns:a16="http://schemas.microsoft.com/office/drawing/2014/main" id="{DDE52459-2F51-4AEF-851A-5FBEB6DE92D4}"/>
              </a:ext>
            </a:extLst>
          </p:cNvPr>
          <p:cNvSpPr txBox="1"/>
          <p:nvPr userDrawn="1"/>
        </p:nvSpPr>
        <p:spPr>
          <a:xfrm>
            <a:off x="36531" y="6531018"/>
            <a:ext cx="625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rgbClr val="1B1C28"/>
                </a:solidFill>
                <a:latin typeface="+mj-lt"/>
              </a:rPr>
              <a:t>Advances in Real-Time Rendering, SIGGRAPH 2017</a:t>
            </a:r>
            <a:r>
              <a:rPr lang="en-US" sz="1400" dirty="0">
                <a:solidFill>
                  <a:srgbClr val="1B1C28"/>
                </a:solidFill>
                <a:latin typeface="+mj-lt"/>
              </a:rPr>
              <a:t> </a:t>
            </a:r>
            <a:r>
              <a:rPr lang="en-US" sz="1200" dirty="0">
                <a:solidFill>
                  <a:srgbClr val="1B1C28"/>
                </a:solidFill>
                <a:latin typeface="+mj-lt"/>
              </a:rPr>
              <a:t>|</a:t>
            </a:r>
            <a:r>
              <a:rPr lang="en-US" sz="1400" dirty="0">
                <a:solidFill>
                  <a:srgbClr val="1B1C28"/>
                </a:solidFill>
                <a:latin typeface="+mj-lt"/>
              </a:rPr>
              <a:t> </a:t>
            </a:r>
            <a:r>
              <a:rPr lang="pl-PL" sz="1067" dirty="0">
                <a:solidFill>
                  <a:srgbClr val="1B1C28"/>
                </a:solidFill>
                <a:latin typeface="+mj-lt"/>
              </a:rPr>
              <a:t>Programming and Technology Track, Digital Dragons 2018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F38062A9-6609-494F-8D72-976248967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5272" y="6407600"/>
            <a:ext cx="871425" cy="3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02FF67-72D6-48B4-BA17-D1DDA713E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500" y="6377503"/>
            <a:ext cx="1156173" cy="40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FDA12-B4B3-46E4-BCF7-E0909D974BC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39" y="6367972"/>
            <a:ext cx="1317775" cy="3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1C28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1C2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B1C28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1C28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1C28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1C2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6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vec3.ca/bicubic-filtering-in-fewer-taps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ttp.developer.nvidia.com/GPUGems2/gpugems2_chapter20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22.png"/><Relationship Id="rId4" Type="http://schemas.openxmlformats.org/officeDocument/2006/relationships/image" Target="../media/image12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12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99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128.png"/><Relationship Id="rId4" Type="http://schemas.openxmlformats.org/officeDocument/2006/relationships/image" Target="../media/image12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0.png"/><Relationship Id="rId5" Type="http://schemas.openxmlformats.org/officeDocument/2006/relationships/image" Target="../media/image1220.png"/><Relationship Id="rId4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9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2.png"/><Relationship Id="rId4" Type="http://schemas.openxmlformats.org/officeDocument/2006/relationships/notesSlide" Target="../notesSlides/notesSlide9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10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9.png"/><Relationship Id="rId4" Type="http://schemas.openxmlformats.org/officeDocument/2006/relationships/notesSlide" Target="../notesSlides/notesSlide10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0.png"/><Relationship Id="rId4" Type="http://schemas.openxmlformats.org/officeDocument/2006/relationships/notesSlide" Target="../notesSlides/notesSlide1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374" y="6038452"/>
            <a:ext cx="2109226" cy="7374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02618"/>
            <a:ext cx="12192000" cy="3600122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63102" y="3293327"/>
            <a:ext cx="10865796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B1C28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B1C28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B1C28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1C28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1C28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accent2"/>
                </a:solidFill>
                <a:latin typeface="ArchiType Rounded Regular" pitchFamily="50" charset="0"/>
              </a:rPr>
              <a:t>Jorge Jimenez</a:t>
            </a:r>
          </a:p>
          <a:p>
            <a:pPr>
              <a:lnSpc>
                <a:spcPct val="75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chiType Rounded Regular" pitchFamily="50" charset="0"/>
              </a:rPr>
              <a:t>Graphics R&amp;D Technical Director - Activision Blizzard</a:t>
            </a:r>
          </a:p>
          <a:p>
            <a:pPr>
              <a:lnSpc>
                <a:spcPct val="75000"/>
              </a:lnSpc>
            </a:pPr>
            <a:endParaRPr lang="en-US" sz="1400" dirty="0">
              <a:solidFill>
                <a:schemeClr val="bg1">
                  <a:lumMod val="75000"/>
                </a:schemeClr>
              </a:solidFill>
              <a:latin typeface="ArchiType Rounded Regular" pitchFamily="50" charset="0"/>
            </a:endParaRPr>
          </a:p>
          <a:p>
            <a:pPr>
              <a:lnSpc>
                <a:spcPct val="75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chiType Rounded Regular" pitchFamily="50" charset="0"/>
              </a:rPr>
              <a:t>SIGGRAPH Advances in Real-Time Rendering 2017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chiType Rounded Regular" pitchFamily="50" charset="0"/>
              </a:rPr>
              <a:t>|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chiType Rounded Regular" pitchFamily="50" charset="0"/>
              </a:rPr>
              <a:t> Digital Dragons Programming and Technology Track 2018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9EBAB6-8E13-4A6E-B847-782BFAB9E076}"/>
              </a:ext>
            </a:extLst>
          </p:cNvPr>
          <p:cNvSpPr txBox="1">
            <a:spLocks/>
          </p:cNvSpPr>
          <p:nvPr/>
        </p:nvSpPr>
        <p:spPr>
          <a:xfrm>
            <a:off x="1" y="1302618"/>
            <a:ext cx="12191999" cy="15636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7800"/>
              </a:spcAft>
            </a:pPr>
            <a:r>
              <a:rPr lang="en-US" sz="54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D</a:t>
            </a: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YNAMIC </a:t>
            </a:r>
            <a:r>
              <a:rPr lang="en-US" sz="54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T</a:t>
            </a: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EMPORAL </a:t>
            </a:r>
            <a:r>
              <a:rPr lang="en-US" sz="54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A</a:t>
            </a: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NTIALIASING</a:t>
            </a:r>
            <a:b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</a:b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AND </a:t>
            </a:r>
            <a:r>
              <a:rPr lang="en-US" sz="54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U</a:t>
            </a: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PSAMPLING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C0C25-7629-48AD-B3CA-6EBE7C3097A8}"/>
              </a:ext>
            </a:extLst>
          </p:cNvPr>
          <p:cNvSpPr/>
          <p:nvPr/>
        </p:nvSpPr>
        <p:spPr>
          <a:xfrm>
            <a:off x="4678789" y="2763468"/>
            <a:ext cx="28344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7800"/>
              </a:spcAft>
            </a:pPr>
            <a:r>
              <a:rPr lang="en-US" sz="3200" dirty="0">
                <a:solidFill>
                  <a:schemeClr val="bg1"/>
                </a:solidFill>
                <a:latin typeface="ArchiType Rounded Regular" pitchFamily="50" charset="0"/>
              </a:rPr>
              <a:t>in Call of Duty</a:t>
            </a:r>
            <a:endParaRPr lang="es-ES" sz="3200" dirty="0">
              <a:solidFill>
                <a:schemeClr val="bg1"/>
              </a:solidFill>
              <a:latin typeface="ArchiType Rounded Regular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A61A6-04A3-44A2-A302-805F2528C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80" y="6207420"/>
            <a:ext cx="1482724" cy="547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F522B7-A87B-4899-9ABF-79CD46C351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6271098"/>
            <a:ext cx="1664878" cy="4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Resolution and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</a:t>
            </a:r>
            <a:r>
              <a:rPr lang="en-US" dirty="0">
                <a:solidFill>
                  <a:schemeClr val="accent2"/>
                </a:solidFill>
              </a:rPr>
              <a:t>Micciulla</a:t>
            </a:r>
          </a:p>
          <a:p>
            <a:r>
              <a:rPr lang="en-US" dirty="0"/>
              <a:t>Akimitsu </a:t>
            </a:r>
            <a:r>
              <a:rPr lang="en-US" dirty="0">
                <a:solidFill>
                  <a:schemeClr val="accent2"/>
                </a:solidFill>
              </a:rPr>
              <a:t>Hogge</a:t>
            </a:r>
          </a:p>
          <a:p>
            <a:r>
              <a:rPr lang="en-US" dirty="0"/>
              <a:t>Angelo </a:t>
            </a:r>
            <a:r>
              <a:rPr lang="en-US" dirty="0">
                <a:solidFill>
                  <a:schemeClr val="accent2"/>
                </a:solidFill>
              </a:rPr>
              <a:t>Pesce</a:t>
            </a:r>
          </a:p>
          <a:p>
            <a:r>
              <a:rPr lang="en-US" dirty="0"/>
              <a:t>Michael </a:t>
            </a:r>
            <a:r>
              <a:rPr lang="en-US" dirty="0">
                <a:solidFill>
                  <a:schemeClr val="accent2"/>
                </a:solidFill>
              </a:rPr>
              <a:t>Vance</a:t>
            </a:r>
          </a:p>
          <a:p>
            <a:r>
              <a:rPr lang="en-US" dirty="0"/>
              <a:t>Michal </a:t>
            </a:r>
            <a:r>
              <a:rPr lang="en-US" dirty="0">
                <a:solidFill>
                  <a:schemeClr val="accent2"/>
                </a:solidFill>
              </a:rPr>
              <a:t>Drobot</a:t>
            </a:r>
          </a:p>
          <a:p>
            <a:r>
              <a:rPr lang="en-US" dirty="0"/>
              <a:t>Wade </a:t>
            </a:r>
            <a:r>
              <a:rPr lang="en-US" dirty="0">
                <a:solidFill>
                  <a:schemeClr val="accent2"/>
                </a:solidFill>
              </a:rPr>
              <a:t>Brainerd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079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691CE-F201-4475-89E3-848E6E2D4B81}"/>
              </a:ext>
            </a:extLst>
          </p:cNvPr>
          <p:cNvGrpSpPr/>
          <p:nvPr/>
        </p:nvGrpSpPr>
        <p:grpSpPr>
          <a:xfrm>
            <a:off x="921489" y="2040919"/>
            <a:ext cx="10349023" cy="3218121"/>
            <a:chOff x="873642" y="1495647"/>
            <a:chExt cx="10349023" cy="32181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350C6-B73E-4367-84D7-0075A076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42" y="1495647"/>
              <a:ext cx="3218121" cy="321812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E86159-765C-4EC9-AC52-6D9935ED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094" y="1495647"/>
              <a:ext cx="3218120" cy="32181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EEAB1E-EE0C-4E42-86FA-91B3EF19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44" y="1495647"/>
              <a:ext cx="3218121" cy="321812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556CD-5946-470E-90AF-F105C7A3CCF7}"/>
              </a:ext>
            </a:extLst>
          </p:cNvPr>
          <p:cNvSpPr/>
          <p:nvPr/>
        </p:nvSpPr>
        <p:spPr>
          <a:xfrm>
            <a:off x="4089872" y="5386170"/>
            <a:ext cx="4007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Filmic SMAA TU4x</a:t>
            </a:r>
          </a:p>
          <a:p>
            <a:pPr algn="ctr"/>
            <a:r>
              <a:rPr lang="en-US" sz="1200" dirty="0">
                <a:solidFill>
                  <a:schemeClr val="accent1"/>
                </a:solidFill>
                <a:latin typeface="+mj-lt"/>
              </a:rPr>
              <a:t>(Morphological removed to see upsampling effect in isolation)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3A9B0-1CAD-4BE3-B6C9-5668EFC9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262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691CE-F201-4475-89E3-848E6E2D4B81}"/>
              </a:ext>
            </a:extLst>
          </p:cNvPr>
          <p:cNvGrpSpPr/>
          <p:nvPr/>
        </p:nvGrpSpPr>
        <p:grpSpPr>
          <a:xfrm>
            <a:off x="921489" y="2040919"/>
            <a:ext cx="10349023" cy="3218121"/>
            <a:chOff x="873642" y="1495647"/>
            <a:chExt cx="10349023" cy="32181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350C6-B73E-4367-84D7-0075A076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42" y="1495647"/>
              <a:ext cx="3218121" cy="321812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A4E86159-765C-4EC9-AC52-6D9935ED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094" y="1495647"/>
              <a:ext cx="3218120" cy="32181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EEAB1E-EE0C-4E42-86FA-91B3EF19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44" y="1495647"/>
              <a:ext cx="3218121" cy="321812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556CD-5946-470E-90AF-F105C7A3CCF7}"/>
              </a:ext>
            </a:extLst>
          </p:cNvPr>
          <p:cNvSpPr/>
          <p:nvPr/>
        </p:nvSpPr>
        <p:spPr>
          <a:xfrm>
            <a:off x="5453534" y="5386170"/>
            <a:ext cx="1280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1B1C28"/>
                </a:solidFill>
                <a:latin typeface="+mj-lt"/>
              </a:rPr>
              <a:t>No upsampling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19D1664-9501-49D7-9070-0C05664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583607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vox-cdn.com/thumbor/TuE3No7B3ZnstMiFDSdgauLJlwU=/2600x0/filters:no_upscale()/cdn.vox-cdn.com/uploads/chorus_asset/file/7387169/COD%20IW_E3_Retribution%20Hang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2425700"/>
            <a:ext cx="12192000" cy="19177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chiType Rounded Regular" pitchFamily="50" charset="0"/>
              </a:rPr>
              <a:t>New Temporal Toolset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9761315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1-Sample Spatio-Temporal Bicubic Resampling Intro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buffer resampling leads to numerical diffusion error</a:t>
            </a:r>
          </a:p>
          <a:p>
            <a:pPr lvl="1"/>
            <a:r>
              <a:rPr lang="en-US" dirty="0"/>
              <a:t>Manifests as blur</a:t>
            </a:r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89509"/>
            <a:ext cx="5181600" cy="3637830"/>
          </a:xfrm>
        </p:spPr>
      </p:pic>
    </p:spTree>
    <p:extLst>
      <p:ext uri="{BB962C8B-B14F-4D97-AF65-F5344CB8AC3E}">
        <p14:creationId xmlns:p14="http://schemas.microsoft.com/office/powerpoint/2010/main" val="36870980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1-Sample Spatio-Temporal Bicubic Resampling Intro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buffer resampling leads to numerical diffusion error</a:t>
            </a:r>
          </a:p>
          <a:p>
            <a:pPr lvl="1"/>
            <a:r>
              <a:rPr lang="en-US" dirty="0"/>
              <a:t>Manifests as blur</a:t>
            </a:r>
          </a:p>
          <a:p>
            <a:r>
              <a:rPr lang="en-US" dirty="0"/>
              <a:t>Bicubic filtering mitigates this problem [Jimenez2016]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89" y="2507963"/>
            <a:ext cx="6124525" cy="2800924"/>
          </a:xfrm>
        </p:spPr>
      </p:pic>
    </p:spTree>
    <p:extLst>
      <p:ext uri="{BB962C8B-B14F-4D97-AF65-F5344CB8AC3E}">
        <p14:creationId xmlns:p14="http://schemas.microsoft.com/office/powerpoint/2010/main" val="84763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5" name="Bilinear vs Bicubic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8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5-Sample Bicubic Resampling [Jimenez2016]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Optimized Catmull-Rom uses 9 bilinear samples to filter the 4x4 area</a:t>
            </a:r>
          </a:p>
          <a:p>
            <a:pPr lvl="1"/>
            <a:r>
              <a:rPr lang="es-ES" sz="1800" dirty="0">
                <a:hlinkClick r:id="rId3"/>
              </a:rPr>
              <a:t>http://vec3.ca/bicubic-filtering-in-fewer-taps/</a:t>
            </a:r>
            <a:endParaRPr lang="es-ES" sz="1800" dirty="0"/>
          </a:p>
          <a:p>
            <a:pPr lvl="1"/>
            <a:r>
              <a:rPr lang="es-ES" sz="1800" dirty="0">
                <a:hlinkClick r:id="rId4"/>
              </a:rPr>
              <a:t>http://http.developer.nvidia.com/GPUGems2/gpugems2_chapter20.html</a:t>
            </a:r>
            <a:endParaRPr lang="es-ES" sz="18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7480546" y="2083121"/>
            <a:ext cx="3685709" cy="3209670"/>
            <a:chOff x="7149076" y="2774801"/>
            <a:chExt cx="3685709" cy="3209670"/>
          </a:xfrm>
        </p:grpSpPr>
        <p:sp>
          <p:nvSpPr>
            <p:cNvPr id="6" name="Oval 5"/>
            <p:cNvSpPr/>
            <p:nvPr/>
          </p:nvSpPr>
          <p:spPr>
            <a:xfrm>
              <a:off x="7848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8610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9372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0134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848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610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9372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0134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7848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8610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9372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0134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848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610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372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134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71460" y="360178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+mj-lt"/>
                </a:rPr>
                <a:t>(0,0)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49076" y="277480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(-1,-1)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17308" y="561513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(2,2)</a:t>
              </a:r>
            </a:p>
          </p:txBody>
        </p:sp>
        <p:sp>
          <p:nvSpPr>
            <p:cNvPr id="32" name="5-Point Star 31"/>
            <p:cNvSpPr/>
            <p:nvPr/>
          </p:nvSpPr>
          <p:spPr>
            <a:xfrm>
              <a:off x="7817693" y="3148471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5-Point Star 32"/>
            <p:cNvSpPr/>
            <p:nvPr/>
          </p:nvSpPr>
          <p:spPr>
            <a:xfrm>
              <a:off x="10103691" y="5450394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5-Point Star 36"/>
            <p:cNvSpPr/>
            <p:nvPr/>
          </p:nvSpPr>
          <p:spPr>
            <a:xfrm>
              <a:off x="10103693" y="3139794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817693" y="5434261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5-Point Star 43"/>
          <p:cNvSpPr/>
          <p:nvPr/>
        </p:nvSpPr>
        <p:spPr>
          <a:xfrm>
            <a:off x="9282008" y="4481715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5-Point Star 44"/>
          <p:cNvSpPr/>
          <p:nvPr/>
        </p:nvSpPr>
        <p:spPr>
          <a:xfrm>
            <a:off x="9282008" y="3569157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45"/>
          <p:cNvSpPr/>
          <p:nvPr/>
        </p:nvSpPr>
        <p:spPr>
          <a:xfrm>
            <a:off x="9282008" y="2720269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5-Point Star 46"/>
          <p:cNvSpPr/>
          <p:nvPr/>
        </p:nvSpPr>
        <p:spPr>
          <a:xfrm>
            <a:off x="10085205" y="3569157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5-Point Star 47"/>
          <p:cNvSpPr/>
          <p:nvPr/>
        </p:nvSpPr>
        <p:spPr>
          <a:xfrm>
            <a:off x="8379177" y="3569157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9389114" y="1760838"/>
            <a:ext cx="0" cy="880619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13079" y="13724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Bilinear access</a:t>
            </a:r>
          </a:p>
        </p:txBody>
      </p:sp>
    </p:spTree>
    <p:extLst>
      <p:ext uri="{BB962C8B-B14F-4D97-AF65-F5344CB8AC3E}">
        <p14:creationId xmlns:p14="http://schemas.microsoft.com/office/powerpoint/2010/main" val="994108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5-Sample Bicubic Resampling [Jimenez2016]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Ignoring the 4 corners yields very similar results</a:t>
            </a:r>
          </a:p>
          <a:p>
            <a:r>
              <a:rPr lang="en-US" dirty="0"/>
              <a:t>Reduces from 9 to 5 samples</a:t>
            </a:r>
          </a:p>
          <a:p>
            <a:pPr marL="0" indent="0">
              <a:buNone/>
            </a:pPr>
            <a:endParaRPr lang="es-ES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7480546" y="2083121"/>
            <a:ext cx="3685709" cy="3209670"/>
            <a:chOff x="7149076" y="2774801"/>
            <a:chExt cx="3685709" cy="3209670"/>
          </a:xfrm>
        </p:grpSpPr>
        <p:sp>
          <p:nvSpPr>
            <p:cNvPr id="142" name="Oval 141"/>
            <p:cNvSpPr/>
            <p:nvPr/>
          </p:nvSpPr>
          <p:spPr>
            <a:xfrm>
              <a:off x="7848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8610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/>
            <p:cNvSpPr/>
            <p:nvPr/>
          </p:nvSpPr>
          <p:spPr>
            <a:xfrm>
              <a:off x="9372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134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7848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8610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9372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134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848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8610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72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10134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7848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8610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9372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10134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071460" y="360178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+mj-lt"/>
                </a:rPr>
                <a:t>(0,0)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149076" y="277480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(-1,-1)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217308" y="561513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(2,2)</a:t>
              </a:r>
            </a:p>
          </p:txBody>
        </p:sp>
        <p:sp>
          <p:nvSpPr>
            <p:cNvPr id="163" name="5-Point Star 162"/>
            <p:cNvSpPr/>
            <p:nvPr/>
          </p:nvSpPr>
          <p:spPr>
            <a:xfrm>
              <a:off x="8950538" y="5173395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5-Point Star 163"/>
            <p:cNvSpPr/>
            <p:nvPr/>
          </p:nvSpPr>
          <p:spPr>
            <a:xfrm>
              <a:off x="8950538" y="4260837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5-Point Star 164"/>
            <p:cNvSpPr/>
            <p:nvPr/>
          </p:nvSpPr>
          <p:spPr>
            <a:xfrm>
              <a:off x="8950538" y="3411949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5-Point Star 166"/>
            <p:cNvSpPr/>
            <p:nvPr/>
          </p:nvSpPr>
          <p:spPr>
            <a:xfrm>
              <a:off x="9753735" y="4260837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5-Point Star 167"/>
            <p:cNvSpPr/>
            <p:nvPr/>
          </p:nvSpPr>
          <p:spPr>
            <a:xfrm>
              <a:off x="8047707" y="4260837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1756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Bicubic Resampling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8332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Mitchell-Netravali bicubic equation is computationally expensive: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12−9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−18+12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+6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+30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−48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+(8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+24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), 1≤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e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r>
                  <a:rPr lang="en-US" dirty="0"/>
                  <a:t>Temporal effects are more forgiving than spatial ones with respect to quality</a:t>
                </a:r>
              </a:p>
              <a:p>
                <a:endParaRPr lang="en-US" dirty="0"/>
              </a:p>
              <a:p>
                <a:r>
                  <a:rPr lang="en-US" dirty="0"/>
                  <a:t>What is really needed for temporal resampling?</a:t>
                </a:r>
              </a:p>
              <a:p>
                <a:pPr lvl="1"/>
                <a:r>
                  <a:rPr lang="en-US" dirty="0"/>
                  <a:t>Spatio-Temporal Optimization</a:t>
                </a:r>
              </a:p>
              <a:p>
                <a:pPr lvl="1"/>
                <a:r>
                  <a:rPr lang="en-US" dirty="0"/>
                  <a:t>Computation Optimization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83323"/>
              </a:xfrm>
              <a:blipFill>
                <a:blip r:embed="rId3"/>
                <a:stretch>
                  <a:fillRect l="-522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511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Spatio-Temporal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color information for the 5-sample bicubic is the following:</a:t>
                </a:r>
              </a:p>
              <a:p>
                <a:pPr lvl="1"/>
                <a:r>
                  <a:rPr lang="en-US" dirty="0"/>
                  <a:t>History color at texture coordinate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History color neighborhood around texture coordinate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:r>
                  <a:rPr lang="en-US" b="1" dirty="0">
                    <a:solidFill>
                      <a:srgbClr val="FFFFFF"/>
                    </a:solidFill>
                  </a:rPr>
                  <a:t>Idea:</a:t>
                </a:r>
                <a:r>
                  <a:rPr lang="en-US" dirty="0">
                    <a:solidFill>
                      <a:srgbClr val="FFFFFF"/>
                    </a:solidFill>
                  </a:rPr>
                  <a:t> perform bicubic filtering across time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647" t="-2047" b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6452"/>
            <a:ext cx="5181599" cy="3663945"/>
          </a:xfrm>
        </p:spPr>
      </p:pic>
    </p:spTree>
    <p:extLst>
      <p:ext uri="{BB962C8B-B14F-4D97-AF65-F5344CB8AC3E}">
        <p14:creationId xmlns:p14="http://schemas.microsoft.com/office/powerpoint/2010/main" val="180871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71781" y="3391069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04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Dynamic resolution widely used for 60fps games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Change output resolution according to load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50681" y="3391070"/>
            <a:ext cx="2790612" cy="1569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1420" y="4962477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5097" y="4953343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9" name="Rectangle 8"/>
          <p:cNvSpPr/>
          <p:nvPr/>
        </p:nvSpPr>
        <p:spPr>
          <a:xfrm>
            <a:off x="6371781" y="3391069"/>
            <a:ext cx="1399032" cy="156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872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Spatio-Temporal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color information for the 5-sample bicubic is the following:</a:t>
                </a:r>
              </a:p>
              <a:p>
                <a:pPr lvl="1"/>
                <a:r>
                  <a:rPr lang="en-US" dirty="0"/>
                  <a:t>History color at texture coordinate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History color neighborhood around texture coordinate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:r>
                  <a:rPr lang="en-US" b="1" dirty="0"/>
                  <a:t>Idea:</a:t>
                </a:r>
                <a:r>
                  <a:rPr lang="en-US" dirty="0"/>
                  <a:t> perform bicubic filtering across time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647" t="-2047" b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6452"/>
            <a:ext cx="5181599" cy="3663945"/>
          </a:xfrm>
        </p:spPr>
      </p:pic>
    </p:spTree>
    <p:extLst>
      <p:ext uri="{BB962C8B-B14F-4D97-AF65-F5344CB8AC3E}">
        <p14:creationId xmlns:p14="http://schemas.microsoft.com/office/powerpoint/2010/main" val="41063746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Spatio-Temporal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020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Estimate history neighborhood colors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current frame colors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already have them for the neighborhood clamp</a:t>
                </a:r>
              </a:p>
              <a:p>
                <a:r>
                  <a:rPr lang="en-US" dirty="0"/>
                  <a:t>Very good match if reprojecting inside of an object</a:t>
                </a:r>
              </a:p>
              <a:p>
                <a:r>
                  <a:rPr lang="en-US" dirty="0"/>
                  <a:t>On edges they will be different</a:t>
                </a:r>
              </a:p>
              <a:p>
                <a:pPr lvl="1"/>
                <a:r>
                  <a:rPr lang="en-US" dirty="0"/>
                  <a:t>Slightly reintroduces some aliasing</a:t>
                </a:r>
              </a:p>
              <a:p>
                <a:pPr lvl="1"/>
                <a:r>
                  <a:rPr lang="en-US" dirty="0"/>
                  <a:t>But much sharper details</a:t>
                </a:r>
              </a:p>
              <a:p>
                <a:pPr lvl="1"/>
                <a:r>
                  <a:rPr lang="en-US" dirty="0"/>
                  <a:t>It actually brings back real details rather than sharpening the history buffer</a:t>
                </a:r>
              </a:p>
              <a:p>
                <a:r>
                  <a:rPr lang="en-US" b="1" dirty="0"/>
                  <a:t>1-sample spatio-temporal bicubic -&gt; we just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0204"/>
              </a:xfrm>
              <a:blipFill>
                <a:blip r:embed="rId3"/>
                <a:stretch>
                  <a:fillRect l="-824" t="-182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6452"/>
            <a:ext cx="5181599" cy="3663945"/>
          </a:xfrm>
        </p:spPr>
      </p:pic>
    </p:spTree>
    <p:extLst>
      <p:ext uri="{BB962C8B-B14F-4D97-AF65-F5344CB8AC3E}">
        <p14:creationId xmlns:p14="http://schemas.microsoft.com/office/powerpoint/2010/main" val="16532437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4185569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SMAABicubicFilter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SMAATexture2D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zw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SMAA_FILMIC_REPROJECTION_SHARPNESS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9618709" y="5938542"/>
            <a:ext cx="153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</a:rPr>
              <a:t>[Jimenez2016]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3433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4185569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SMAABicubicFilter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SMAATexture2D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zw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SMAA_FILMIC_REPROJECTION_SHARPNESS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9618709" y="5938542"/>
            <a:ext cx="153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</a:rPr>
              <a:t>[Jimenez2016]</a:t>
            </a:r>
            <a:endParaRPr lang="en-US" sz="1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5980" y="4601852"/>
            <a:ext cx="5720498" cy="903402"/>
          </a:xfrm>
          <a:prstGeom prst="rect">
            <a:avLst/>
          </a:prstGeom>
          <a:noFill/>
          <a:ln w="28575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334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15597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7794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 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49542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1.0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6515100" y="2033634"/>
            <a:ext cx="477982" cy="1796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903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1.0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6515100" y="1898551"/>
            <a:ext cx="1079500" cy="1860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15100" y="2191402"/>
            <a:ext cx="1079500" cy="1860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8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1.0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6515100" y="1898551"/>
            <a:ext cx="1079500" cy="1860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15100" y="2191402"/>
            <a:ext cx="1079500" cy="1860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26" y="4785969"/>
            <a:ext cx="3654348" cy="93368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061697" y="4012619"/>
            <a:ext cx="59663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61697" y="3949767"/>
            <a:ext cx="0" cy="111627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658334" y="3949768"/>
            <a:ext cx="1" cy="12929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92517" y="5242720"/>
            <a:ext cx="465817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227235" y="3710877"/>
            <a:ext cx="271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x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0160" y="4323240"/>
            <a:ext cx="101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 Pixel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3027" y="4323240"/>
            <a:ext cx="1154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Right Pixel</a:t>
            </a:r>
          </a:p>
        </p:txBody>
      </p:sp>
    </p:spTree>
    <p:extLst>
      <p:ext uri="{BB962C8B-B14F-4D97-AF65-F5344CB8AC3E}">
        <p14:creationId xmlns:p14="http://schemas.microsoft.com/office/powerpoint/2010/main" val="101062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04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Temporal upsampling deployed on many PS4 Pro titles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Combine previous and current frame for a higher resolution image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80664" y="4962477"/>
            <a:ext cx="15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Current Frame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1927881" y="3392758"/>
            <a:ext cx="1437843" cy="1569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35953" y="4962477"/>
            <a:ext cx="161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Previous Frame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2667" y="3392758"/>
            <a:ext cx="1437843" cy="1569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3729870" y="3863292"/>
            <a:ext cx="628650" cy="62865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qual 12"/>
          <p:cNvSpPr/>
          <p:nvPr/>
        </p:nvSpPr>
        <p:spPr>
          <a:xfrm>
            <a:off x="6514289" y="3863292"/>
            <a:ext cx="628650" cy="62865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96718" y="3391070"/>
            <a:ext cx="2790612" cy="1569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148719" y="4962477"/>
            <a:ext cx="148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Output Frame</a:t>
            </a:r>
          </a:p>
        </p:txBody>
      </p:sp>
    </p:spTree>
    <p:extLst>
      <p:ext uri="{BB962C8B-B14F-4D97-AF65-F5344CB8AC3E}">
        <p14:creationId xmlns:p14="http://schemas.microsoft.com/office/powerpoint/2010/main" val="39810159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Plotting the weights (left pixel):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smtClean="0">
                        <a:solidFill>
                          <a:schemeClr val="accent1"/>
                        </a:solidFill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E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6593"/>
            <a:ext cx="5181600" cy="3043663"/>
          </a:xfrm>
        </p:spPr>
      </p:pic>
      <p:sp>
        <p:nvSpPr>
          <p:cNvPr id="10" name="TextBox 9"/>
          <p:cNvSpPr txBox="1"/>
          <p:nvPr/>
        </p:nvSpPr>
        <p:spPr>
          <a:xfrm>
            <a:off x="5917054" y="5639031"/>
            <a:ext cx="1287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Weight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for left pixel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533692" y="2259983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x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089646" y="3106713"/>
            <a:ext cx="3807157" cy="2323543"/>
            <a:chOff x="1089646" y="3106713"/>
            <a:chExt cx="3807157" cy="232354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412" y="4496567"/>
              <a:ext cx="3654348" cy="933689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2491183" y="3723217"/>
              <a:ext cx="596637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491183" y="3421475"/>
              <a:ext cx="0" cy="135517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087820" y="3660366"/>
              <a:ext cx="1" cy="1292952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622003" y="4953318"/>
              <a:ext cx="465817" cy="0"/>
            </a:xfrm>
            <a:prstGeom prst="line">
              <a:avLst/>
            </a:prstGeom>
            <a:ln w="952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2656721" y="3421475"/>
              <a:ext cx="2712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x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9646" y="4033838"/>
              <a:ext cx="1012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+mj-lt"/>
                </a:rPr>
                <a:t>Left Pixel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742513" y="4033838"/>
              <a:ext cx="11542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Right Pixel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412510" y="3421475"/>
              <a:ext cx="0" cy="135517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2356171" y="3117261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0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68079" y="3106713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1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9210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Plotting the weights (right pixel):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2"/>
                        </a:solidFill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E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386593"/>
            <a:ext cx="5181599" cy="3043663"/>
          </a:xfrm>
        </p:spPr>
      </p:pic>
      <p:sp>
        <p:nvSpPr>
          <p:cNvPr id="21" name="TextBox 20"/>
          <p:cNvSpPr txBox="1"/>
          <p:nvPr/>
        </p:nvSpPr>
        <p:spPr>
          <a:xfrm>
            <a:off x="5853735" y="5639031"/>
            <a:ext cx="1414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Weight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for right pixel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533692" y="2259983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x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89646" y="3106713"/>
            <a:ext cx="3807157" cy="2323543"/>
            <a:chOff x="1089646" y="3106713"/>
            <a:chExt cx="3807157" cy="232354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412" y="4496567"/>
              <a:ext cx="3654348" cy="933689"/>
            </a:xfrm>
            <a:prstGeom prst="rect">
              <a:avLst/>
            </a:prstGeom>
          </p:spPr>
        </p:pic>
        <p:cxnSp>
          <p:nvCxnSpPr>
            <p:cNvPr id="34" name="Straight Connector 33"/>
            <p:cNvCxnSpPr/>
            <p:nvPr/>
          </p:nvCxnSpPr>
          <p:spPr>
            <a:xfrm>
              <a:off x="2491183" y="3723217"/>
              <a:ext cx="596637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491183" y="3421475"/>
              <a:ext cx="0" cy="135517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087820" y="3660366"/>
              <a:ext cx="1" cy="1292952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22003" y="4953318"/>
              <a:ext cx="465817" cy="0"/>
            </a:xfrm>
            <a:prstGeom prst="line">
              <a:avLst/>
            </a:prstGeom>
            <a:ln w="952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2656721" y="3421475"/>
              <a:ext cx="2712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x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9646" y="4033838"/>
              <a:ext cx="1012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+mj-lt"/>
                </a:rPr>
                <a:t>Left Pixel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42513" y="4033838"/>
              <a:ext cx="11542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Right Pixel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3412510" y="3421475"/>
              <a:ext cx="0" cy="135517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2356171" y="3117261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0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68079" y="3106713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1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2182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Plotting the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b="1" dirty="0"/>
                  <a:t>Assumption:</a:t>
                </a:r>
              </a:p>
              <a:p>
                <a:pPr lvl="1"/>
                <a:r>
                  <a:rPr lang="en-US" sz="2000" b="1" dirty="0"/>
                  <a:t>Left and right colors are the same</a:t>
                </a:r>
              </a:p>
              <a:p>
                <a:r>
                  <a:rPr lang="en-US" sz="2400" dirty="0"/>
                  <a:t>Single weight: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647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07" y="2386593"/>
            <a:ext cx="5145986" cy="3043663"/>
          </a:xfrm>
        </p:spPr>
      </p:pic>
    </p:spTree>
    <p:extLst>
      <p:ext uri="{BB962C8B-B14F-4D97-AF65-F5344CB8AC3E}">
        <p14:creationId xmlns:p14="http://schemas.microsoft.com/office/powerpoint/2010/main" val="37514415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Plotting the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Which can be fitted: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s-ES" sz="2400" dirty="0"/>
                        <m:t>= 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(0.8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−0.8)</m:t>
                      </m:r>
                    </m:oMath>
                  </m:oMathPara>
                </a14:m>
                <a:endParaRPr lang="es-ES" sz="2400" dirty="0"/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647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37" y="2526384"/>
            <a:ext cx="6373824" cy="2949954"/>
          </a:xfrm>
        </p:spPr>
      </p:pic>
    </p:spTree>
    <p:extLst>
      <p:ext uri="{BB962C8B-B14F-4D97-AF65-F5344CB8AC3E}">
        <p14:creationId xmlns:p14="http://schemas.microsoft.com/office/powerpoint/2010/main" val="34852457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bicubic filtering works so well for temporal resampling?</a:t>
            </a:r>
          </a:p>
          <a:p>
            <a:r>
              <a:rPr lang="en-US" dirty="0"/>
              <a:t>When fractional of the position is near 0.5:</a:t>
            </a:r>
          </a:p>
          <a:p>
            <a:pPr lvl="1"/>
            <a:r>
              <a:rPr lang="en-US" dirty="0"/>
              <a:t>Maximum numerical diffusion error (blurriest)</a:t>
            </a:r>
          </a:p>
          <a:p>
            <a:pPr lvl="1"/>
            <a:r>
              <a:rPr lang="en-US" dirty="0"/>
              <a:t>Bicubic filtering sharpens the most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76062"/>
            <a:ext cx="5181600" cy="3064726"/>
          </a:xfrm>
        </p:spPr>
      </p:pic>
      <p:cxnSp>
        <p:nvCxnSpPr>
          <p:cNvPr id="4" name="Straight Arrow Connector 3"/>
          <p:cNvCxnSpPr>
            <a:cxnSpLocks/>
          </p:cNvCxnSpPr>
          <p:nvPr/>
        </p:nvCxnSpPr>
        <p:spPr>
          <a:xfrm flipH="1">
            <a:off x="8913222" y="4213860"/>
            <a:ext cx="1" cy="103632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45920" y="3497469"/>
            <a:ext cx="25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Maximum diffusion error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Maximum sharpening</a:t>
            </a:r>
          </a:p>
        </p:txBody>
      </p:sp>
    </p:spTree>
    <p:extLst>
      <p:ext uri="{BB962C8B-B14F-4D97-AF65-F5344CB8AC3E}">
        <p14:creationId xmlns:p14="http://schemas.microsoft.com/office/powerpoint/2010/main" val="18177325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Bicubic can be seen as:</a:t>
            </a:r>
          </a:p>
          <a:p>
            <a:pPr lvl="1"/>
            <a:r>
              <a:rPr lang="en-US" dirty="0"/>
              <a:t>Directional unsharp mask</a:t>
            </a:r>
          </a:p>
          <a:p>
            <a:pPr lvl="1"/>
            <a:r>
              <a:rPr lang="en-US" dirty="0"/>
              <a:t>Sharpness dependent on fractional of position</a:t>
            </a:r>
          </a:p>
          <a:p>
            <a:pPr lvl="1"/>
            <a:r>
              <a:rPr lang="en-US" dirty="0"/>
              <a:t>Direction dependent on the fractional of the position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76062"/>
            <a:ext cx="5181600" cy="3064726"/>
          </a:xfrm>
        </p:spPr>
      </p:pic>
    </p:spTree>
    <p:extLst>
      <p:ext uri="{BB962C8B-B14F-4D97-AF65-F5344CB8AC3E}">
        <p14:creationId xmlns:p14="http://schemas.microsoft.com/office/powerpoint/2010/main" val="7332344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made the assumption of left and right colors being the same </a:t>
            </a:r>
          </a:p>
          <a:p>
            <a:r>
              <a:rPr lang="en-US" dirty="0"/>
              <a:t>When this assumption does not hold, they are pulled asymmetrically</a:t>
            </a:r>
          </a:p>
        </p:txBody>
      </p:sp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632865"/>
            <a:ext cx="3949700" cy="2320047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3691576"/>
            <a:ext cx="3949699" cy="23200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493442" y="2952912"/>
            <a:ext cx="53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</a:t>
            </a:r>
            <a:endParaRPr lang="en-US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30925" y="6011623"/>
            <a:ext cx="66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Right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7990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3691576"/>
            <a:ext cx="3949699" cy="2320047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632865"/>
            <a:ext cx="3949700" cy="232004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Looking at relative weights for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2000" dirty="0"/>
                  <a:t> and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right</a:t>
                </a:r>
                <a:r>
                  <a:rPr lang="en-US" sz="2000" dirty="0"/>
                  <a:t>, we can observe the following from the fractional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pPr lvl="1" defTabSz="704850"/>
                <a:r>
                  <a:rPr lang="en-US" sz="1800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8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accent1"/>
                        </a:solidFill>
                      </a:rPr>
                      <m:t>left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2"/>
                        </a:solidFill>
                      </a:rPr>
                      <m:t>right</m:t>
                    </m:r>
                  </m:oMath>
                </a14:m>
                <a:endParaRPr lang="en-US" sz="1800" dirty="0">
                  <a:solidFill>
                    <a:schemeClr val="accent2"/>
                  </a:solidFill>
                </a:endParaRPr>
              </a:p>
              <a:p>
                <a:pPr lvl="1" defTabSz="704850"/>
                <a:r>
                  <a:rPr lang="en-US" sz="18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: 	left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right</a:t>
                </a:r>
              </a:p>
              <a:p>
                <a:pPr lvl="1" defTabSz="704850"/>
                <a:r>
                  <a:rPr lang="en-US" sz="1800" dirty="0">
                    <a:solidFill>
                      <a:schemeClr val="bg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right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left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marL="457200" lvl="1" indent="0" defTabSz="704850">
                  <a:buNone/>
                </a:pPr>
                <a:endParaRPr lang="en-US" sz="1800" dirty="0">
                  <a:solidFill>
                    <a:schemeClr val="accent2"/>
                  </a:solidFill>
                </a:endParaRPr>
              </a:p>
              <a:p>
                <a:pPr defTabSz="704850"/>
                <a:r>
                  <a:rPr lang="en-US" sz="2200" dirty="0">
                    <a:solidFill>
                      <a:schemeClr val="bg1"/>
                    </a:solidFill>
                  </a:rPr>
                  <a:t>Linear?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  <a:blipFill>
                <a:blip r:embed="rId5"/>
                <a:stretch>
                  <a:fillRect l="-1341" t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088493" y="2712299"/>
            <a:ext cx="49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</a:t>
            </a:r>
            <a:endParaRPr lang="en-US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61855" y="4529138"/>
            <a:ext cx="61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right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164945" y="549791"/>
            <a:ext cx="0" cy="56385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853220" y="128596"/>
            <a:ext cx="591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0.25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1806" y="4713804"/>
            <a:ext cx="1533141" cy="1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630160" y="2906590"/>
            <a:ext cx="1533141" cy="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695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3691576"/>
            <a:ext cx="3949699" cy="2320047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632865"/>
            <a:ext cx="3949700" cy="232004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Looking at relative weights for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2000" dirty="0"/>
                  <a:t> and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right</a:t>
                </a:r>
                <a:r>
                  <a:rPr lang="en-US" sz="2000" dirty="0"/>
                  <a:t>, we can observe the following from the fractional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pPr lvl="1" defTabSz="704850"/>
                <a:r>
                  <a:rPr lang="en-US" sz="1800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8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accent1"/>
                        </a:solidFill>
                      </a:rPr>
                      <m:t>left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2"/>
                        </a:solidFill>
                      </a:rPr>
                      <m:t>right</m:t>
                    </m:r>
                  </m:oMath>
                </a14:m>
                <a:endParaRPr lang="en-US" sz="1800" dirty="0">
                  <a:solidFill>
                    <a:schemeClr val="accent2"/>
                  </a:solidFill>
                </a:endParaRPr>
              </a:p>
              <a:p>
                <a:pPr lvl="1" defTabSz="704850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1800" dirty="0"/>
                  <a:t>: 	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right</a:t>
                </a:r>
              </a:p>
              <a:p>
                <a:pPr lvl="1" defTabSz="704850"/>
                <a:r>
                  <a:rPr lang="en-US" sz="1800" dirty="0">
                    <a:solidFill>
                      <a:schemeClr val="bg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right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left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marL="457200" lvl="1" indent="0" defTabSz="704850">
                  <a:buNone/>
                </a:pPr>
                <a:endParaRPr lang="en-US" sz="1800" dirty="0">
                  <a:solidFill>
                    <a:schemeClr val="accent2"/>
                  </a:solidFill>
                </a:endParaRPr>
              </a:p>
              <a:p>
                <a:pPr defTabSz="704850"/>
                <a:r>
                  <a:rPr lang="en-US" sz="2200" dirty="0">
                    <a:solidFill>
                      <a:schemeClr val="bg1"/>
                    </a:solidFill>
                  </a:rPr>
                  <a:t>Linear?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  <a:blipFill>
                <a:blip r:embed="rId5"/>
                <a:stretch>
                  <a:fillRect l="-1341" t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8627403" y="129663"/>
            <a:ext cx="474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0.5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871425" y="549790"/>
            <a:ext cx="0" cy="56385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234621" y="2313793"/>
            <a:ext cx="49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</a:t>
            </a:r>
            <a:endParaRPr lang="en-US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62083" y="5376162"/>
            <a:ext cx="61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right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6520038" y="5570453"/>
            <a:ext cx="2344771" cy="1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716797" y="2508084"/>
            <a:ext cx="2141695" cy="2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553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3691576"/>
            <a:ext cx="3949699" cy="2320047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632865"/>
            <a:ext cx="3949700" cy="232004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Looking at relative weights for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2000" dirty="0"/>
                  <a:t> and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right</a:t>
                </a:r>
                <a:r>
                  <a:rPr lang="en-US" sz="2000" dirty="0"/>
                  <a:t>, we can observe the following from the fractional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pPr lvl="1" defTabSz="704850"/>
                <a:r>
                  <a:rPr lang="en-US" sz="1800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accent1"/>
                        </a:solidFill>
                      </a:rPr>
                      <m:t>left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b="0" i="0" dirty="0" smtClean="0">
                        <a:solidFill>
                          <a:schemeClr val="tx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.5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2"/>
                        </a:solidFill>
                      </a:rPr>
                      <m:t>right</m:t>
                    </m:r>
                  </m:oMath>
                </a14:m>
                <a:endParaRPr lang="en-US" sz="1800" dirty="0">
                  <a:solidFill>
                    <a:schemeClr val="accent2"/>
                  </a:solidFill>
                </a:endParaRPr>
              </a:p>
              <a:p>
                <a:pPr lvl="1" defTabSz="704850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1800" dirty="0"/>
                  <a:t>: 	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right</a:t>
                </a:r>
              </a:p>
              <a:p>
                <a:pPr lvl="1" defTabSz="704850"/>
                <a:r>
                  <a:rPr lang="en-US" sz="1800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/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accent2"/>
                        </a:solidFill>
                      </a:rPr>
                      <m:t>right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1"/>
                        </a:solidFill>
                      </a:rPr>
                      <m:t>left</m:t>
                    </m:r>
                  </m:oMath>
                </a14:m>
                <a:endParaRPr lang="en-US" sz="1800" dirty="0">
                  <a:solidFill>
                    <a:schemeClr val="accent1"/>
                  </a:solidFill>
                </a:endParaRPr>
              </a:p>
              <a:p>
                <a:pPr marL="457200" lvl="1" indent="0" defTabSz="704850">
                  <a:buNone/>
                </a:pPr>
                <a:endParaRPr lang="en-US" sz="1800" dirty="0">
                  <a:solidFill>
                    <a:schemeClr val="accent2"/>
                  </a:solidFill>
                </a:endParaRPr>
              </a:p>
              <a:p>
                <a:pPr defTabSz="704850"/>
                <a:r>
                  <a:rPr lang="en-US" sz="2200" dirty="0">
                    <a:solidFill>
                      <a:schemeClr val="tx1"/>
                    </a:solidFill>
                  </a:rPr>
                  <a:t>Linear?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  <a:blipFill>
                <a:blip r:embed="rId5"/>
                <a:stretch>
                  <a:fillRect l="-1341" t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9601200" y="549791"/>
            <a:ext cx="0" cy="56385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9305285" y="123188"/>
            <a:ext cx="591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0.75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05596" y="1425846"/>
            <a:ext cx="49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</a:t>
            </a:r>
            <a:endParaRPr lang="en-US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61855" y="5777684"/>
            <a:ext cx="618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right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631807" y="5971975"/>
            <a:ext cx="2969393" cy="1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847264" y="1620137"/>
            <a:ext cx="2753936" cy="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235200" y="3065451"/>
            <a:ext cx="2790612" cy="1569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Resolution + Temporal upsampling Problem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0638" y="3065451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5935" y="4650131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3954" y="4627725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0638" y="3065451"/>
            <a:ext cx="1399032" cy="156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557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Plotting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confirmed linearity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Just calculate blended color with a lerp over the fractional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600" b="1" noProof="1"/>
                  <a:t>color = lerp( left, right, x )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  <a:blipFill>
                <a:blip r:embed="rId3"/>
                <a:stretch>
                  <a:fillRect l="-1006" r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23" y="2451334"/>
            <a:ext cx="3842723" cy="2320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683146" y="458671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146" y="458671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63131" y="2082002"/>
                <a:ext cx="354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131" y="2082002"/>
                <a:ext cx="35458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2425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went from the computationally expensive Mitchell-Netravali Bicubic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12−9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−18+12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+6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+30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−48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+(8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+24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), 1≤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e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To this simple shader snippet: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bg1"/>
                    </a:solidFill>
                  </a:rPr>
                  <a:t>m03 = x * ( 0.8 * x - 0.8 )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bg1"/>
                    </a:solidFill>
                  </a:rPr>
                  <a:t>color = lerp( left, right, x )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bg1"/>
                    </a:solidFill>
                  </a:rPr>
                  <a:t>filteredColor = ( m03 * color + 1.0 * historyColor ) / ( m03 + 1.0 )</a:t>
                </a:r>
                <a:endParaRPr lang="en-US" noProof="1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320" b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6598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went from the computationally expensive Mitchell-Netravali Bicubic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12−9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−18+12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+6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+30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−48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+(8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+24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), 1≤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e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this simple shader snippet: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tx1"/>
                    </a:solidFill>
                  </a:rPr>
                  <a:t>m03 = x * ( 0.8 * x - 0.8 )</a:t>
                </a:r>
              </a:p>
              <a:p>
                <a:pPr marL="457200" lvl="1" indent="0">
                  <a:buNone/>
                </a:pPr>
                <a:r>
                  <a:rPr lang="en-US" sz="1800" b="1" noProof="1"/>
                  <a:t>color = lerp( left, right, x )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tx1"/>
                    </a:solidFill>
                  </a:rPr>
                  <a:t>filteredColor = ( m03 * </a:t>
                </a:r>
                <a:r>
                  <a:rPr lang="en-US" sz="1800" b="1" noProof="1"/>
                  <a:t>color</a:t>
                </a:r>
                <a:r>
                  <a:rPr lang="en-US" sz="1800" b="1" noProof="1">
                    <a:solidFill>
                      <a:schemeClr val="tx1"/>
                    </a:solidFill>
                  </a:rPr>
                  <a:t> + 1.0 * historyColor ) / ( m03 + 1.0 )</a:t>
                </a:r>
                <a:endParaRPr lang="en-US" noProof="1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320" b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7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7657" y="1946593"/>
            <a:ext cx="10696687" cy="3882281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SMAABicubicFilter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GB" sz="900" noProof="1">
              <a:solidFill>
                <a:srgbClr val="DCDCDC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sharpnessScale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zw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0.8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sharpnessScale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SMAA_FILMIC_REPROJECTION_SHARPNESS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endParaRPr lang="en-GB" sz="900" noProof="1">
              <a:solidFill>
                <a:srgbClr val="B4B4B4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SMAA_REFERENCE_CODE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currentColorH = 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 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currentColorV = 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currentColorH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</a:p>
          <a:p>
            <a:pPr>
              <a:lnSpc>
                <a:spcPct val="107000"/>
              </a:lnSpc>
            </a:pPr>
            <a:endParaRPr lang="en-GB" sz="900" noProof="1">
              <a:solidFill>
                <a:srgbClr val="B4B4B4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currentColorV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</a:p>
          <a:p>
            <a:pPr>
              <a:lnSpc>
                <a:spcPct val="107000"/>
              </a:lnSpc>
            </a:pPr>
            <a:endParaRPr lang="en-GB" sz="900" noProof="1">
              <a:solidFill>
                <a:srgbClr val="B4B4B4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#else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#endif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1-Sample Spatio-Temporal Bicubic Filtering Shader Code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015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 Code Statistics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9-sample spatial bicubic:</a:t>
            </a:r>
          </a:p>
          <a:p>
            <a:pPr lvl="1"/>
            <a:r>
              <a:rPr lang="en-US" dirty="0"/>
              <a:t>Vector ALU:		78</a:t>
            </a:r>
          </a:p>
          <a:p>
            <a:pPr lvl="1"/>
            <a:r>
              <a:rPr lang="en-US" dirty="0"/>
              <a:t>Vector memory:		9</a:t>
            </a:r>
          </a:p>
          <a:p>
            <a:pPr lvl="1"/>
            <a:r>
              <a:rPr lang="en-US" dirty="0"/>
              <a:t>Estimated cost (cycles):	1868</a:t>
            </a:r>
          </a:p>
          <a:p>
            <a:r>
              <a:rPr lang="en-US" dirty="0"/>
              <a:t>5-sample spatial bicubic:</a:t>
            </a:r>
          </a:p>
          <a:p>
            <a:pPr lvl="1"/>
            <a:r>
              <a:rPr lang="en-US" dirty="0"/>
              <a:t>Vector ALU:		69</a:t>
            </a:r>
          </a:p>
          <a:p>
            <a:pPr lvl="1"/>
            <a:r>
              <a:rPr lang="en-US" dirty="0"/>
              <a:t>Vector memory:		4 + 1 already available</a:t>
            </a:r>
          </a:p>
          <a:p>
            <a:pPr lvl="1"/>
            <a:r>
              <a:rPr lang="en-US" dirty="0"/>
              <a:t>Estimated cost (cycles):	978 (</a:t>
            </a:r>
            <a:r>
              <a:rPr lang="es-ES" dirty="0"/>
              <a:t>1.91x)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1-sample spatio-temporal bicubic: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Vector ALU:		51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Vector memory:		1 + 4 already available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Estimated cost (cycles):	372 (5x)</a:t>
            </a:r>
          </a:p>
        </p:txBody>
      </p:sp>
    </p:spTree>
    <p:extLst>
      <p:ext uri="{BB962C8B-B14F-4D97-AF65-F5344CB8AC3E}">
        <p14:creationId xmlns:p14="http://schemas.microsoft.com/office/powerpoint/2010/main" val="34303900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7" name="Bicubic5 vs Bicubic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s-ES" dirty="0"/>
          </a:p>
        </p:txBody>
      </p:sp>
      <p:grpSp>
        <p:nvGrpSpPr>
          <p:cNvPr id="9" name="Group 8"/>
          <p:cNvGrpSpPr/>
          <p:nvPr/>
        </p:nvGrpSpPr>
        <p:grpSpPr>
          <a:xfrm>
            <a:off x="302500" y="2361595"/>
            <a:ext cx="11587000" cy="2798280"/>
            <a:chOff x="2689439" y="-7980758"/>
            <a:chExt cx="28397317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9" y="-7980758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245" y="-7980758"/>
              <a:ext cx="6858000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999" y="-7980758"/>
              <a:ext cx="6858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8756" y="-7980758"/>
              <a:ext cx="6858000" cy="685800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4589469" y="5159875"/>
            <a:ext cx="3008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9-Sample Bicubic Resampling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5257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s-ES" dirty="0"/>
          </a:p>
        </p:txBody>
      </p:sp>
      <p:grpSp>
        <p:nvGrpSpPr>
          <p:cNvPr id="9" name="Group 8"/>
          <p:cNvGrpSpPr/>
          <p:nvPr/>
        </p:nvGrpSpPr>
        <p:grpSpPr>
          <a:xfrm>
            <a:off x="302500" y="2361595"/>
            <a:ext cx="11587000" cy="2798280"/>
            <a:chOff x="2689439" y="-7980758"/>
            <a:chExt cx="28397317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9" y="-7980758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245" y="-7980758"/>
              <a:ext cx="6858000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999" y="-7980758"/>
              <a:ext cx="6858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8756" y="-7980758"/>
              <a:ext cx="6858000" cy="685800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628543" y="5159875"/>
            <a:ext cx="4930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Our 1-Sample Spatio-Temporal Bicubic Resampling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074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5" name="DynamicAA_NoA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1x Antialiasing Dynamics</a:t>
            </a:r>
          </a:p>
        </p:txBody>
      </p:sp>
    </p:spTree>
    <p:extLst>
      <p:ext uri="{BB962C8B-B14F-4D97-AF65-F5344CB8AC3E}">
        <p14:creationId xmlns:p14="http://schemas.microsoft.com/office/powerpoint/2010/main" val="24381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Subpixel Jittering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0.25px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8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025812" y="3058006"/>
            <a:ext cx="2790612" cy="15697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Resolution + Temporal upsampling Problem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750638" y="3065451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5935" y="4650131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3954" y="4627725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0638" y="3065451"/>
            <a:ext cx="1399032" cy="156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45944" y="3065451"/>
            <a:ext cx="1399032" cy="15622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5200" y="3065451"/>
            <a:ext cx="2790612" cy="156971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03188" y="2628651"/>
            <a:ext cx="125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8123" y="3065451"/>
            <a:ext cx="2790612" cy="15697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518626" y="2609878"/>
            <a:ext cx="125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</a:t>
            </a:r>
          </a:p>
        </p:txBody>
      </p:sp>
    </p:spTree>
    <p:extLst>
      <p:ext uri="{BB962C8B-B14F-4D97-AF65-F5344CB8AC3E}">
        <p14:creationId xmlns:p14="http://schemas.microsoft.com/office/powerpoint/2010/main" val="36617158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Subpixel Jittering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0.25px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50"/>
            <a:ext cx="2107895" cy="2048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436258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(5 samples)</a:t>
            </a:r>
          </a:p>
        </p:txBody>
      </p:sp>
    </p:spTree>
    <p:extLst>
      <p:ext uri="{BB962C8B-B14F-4D97-AF65-F5344CB8AC3E}">
        <p14:creationId xmlns:p14="http://schemas.microsoft.com/office/powerpoint/2010/main" val="21691823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49"/>
            <a:ext cx="2107896" cy="20484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29045" y="5077413"/>
            <a:ext cx="1263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(3 samples)</a:t>
            </a:r>
          </a:p>
        </p:txBody>
      </p:sp>
    </p:spTree>
    <p:extLst>
      <p:ext uri="{BB962C8B-B14F-4D97-AF65-F5344CB8AC3E}">
        <p14:creationId xmlns:p14="http://schemas.microsoft.com/office/powerpoint/2010/main" val="11896353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0.75px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50"/>
            <a:ext cx="2107895" cy="20484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36259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(5 samples)</a:t>
            </a:r>
          </a:p>
        </p:txBody>
      </p:sp>
    </p:spTree>
    <p:extLst>
      <p:ext uri="{BB962C8B-B14F-4D97-AF65-F5344CB8AC3E}">
        <p14:creationId xmlns:p14="http://schemas.microsoft.com/office/powerpoint/2010/main" val="18040537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1px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50"/>
            <a:ext cx="2107894" cy="20484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81144" y="5077413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Bad</a:t>
            </a:r>
          </a:p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(1 sample)</a:t>
            </a:r>
          </a:p>
        </p:txBody>
      </p:sp>
    </p:spTree>
    <p:extLst>
      <p:ext uri="{BB962C8B-B14F-4D97-AF65-F5344CB8AC3E}">
        <p14:creationId xmlns:p14="http://schemas.microsoft.com/office/powerpoint/2010/main" val="39405781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3" name="DynamiCAA_T2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Temporal 2x Antialiasing Dynamics</a:t>
            </a:r>
          </a:p>
        </p:txBody>
      </p:sp>
    </p:spTree>
    <p:extLst>
      <p:ext uri="{BB962C8B-B14F-4D97-AF65-F5344CB8AC3E}">
        <p14:creationId xmlns:p14="http://schemas.microsoft.com/office/powerpoint/2010/main" val="207045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2x antialiasing </a:t>
            </a:r>
            <a:r>
              <a:rPr lang="en-US" dirty="0">
                <a:solidFill>
                  <a:schemeClr val="tx1"/>
                </a:solidFill>
              </a:rPr>
              <a:t>subpixel landing for a static image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39" y="3398250"/>
            <a:ext cx="2048496" cy="2048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5860" y="5123580"/>
            <a:ext cx="179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Odd Frame Jitter</a:t>
            </a:r>
          </a:p>
          <a:p>
            <a:r>
              <a:rPr lang="en-US" dirty="0">
                <a:solidFill>
                  <a:schemeClr val="accent2"/>
                </a:solidFill>
                <a:latin typeface="+mj-lt"/>
              </a:rPr>
              <a:t>Even Frame Jitter</a:t>
            </a:r>
            <a:endParaRPr lang="es-E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36259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(2 samples)</a:t>
            </a:r>
          </a:p>
        </p:txBody>
      </p:sp>
    </p:spTree>
    <p:extLst>
      <p:ext uri="{BB962C8B-B14F-4D97-AF65-F5344CB8AC3E}">
        <p14:creationId xmlns:p14="http://schemas.microsoft.com/office/powerpoint/2010/main" val="27152897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2x antialiasing </a:t>
            </a:r>
            <a:r>
              <a:rPr lang="en-US" dirty="0">
                <a:solidFill>
                  <a:schemeClr val="tx1"/>
                </a:solidFill>
              </a:rPr>
              <a:t>subpixel landing for 1px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39" y="3398250"/>
            <a:ext cx="2048496" cy="2048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5860" y="5123580"/>
            <a:ext cx="179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Odd Frame Jitter</a:t>
            </a:r>
          </a:p>
          <a:p>
            <a:r>
              <a:rPr lang="en-US" dirty="0">
                <a:solidFill>
                  <a:schemeClr val="accent2"/>
                </a:solidFill>
                <a:latin typeface="+mj-lt"/>
              </a:rPr>
              <a:t>Even Frame Jitter</a:t>
            </a:r>
            <a:endParaRPr lang="es-E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36259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(2 samples)</a:t>
            </a:r>
          </a:p>
        </p:txBody>
      </p:sp>
    </p:spTree>
    <p:extLst>
      <p:ext uri="{BB962C8B-B14F-4D97-AF65-F5344CB8AC3E}">
        <p14:creationId xmlns:p14="http://schemas.microsoft.com/office/powerpoint/2010/main" val="26726996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1px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50"/>
            <a:ext cx="2107894" cy="20484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81144" y="5077413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Bad</a:t>
            </a:r>
          </a:p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(1 sample)</a:t>
            </a:r>
          </a:p>
        </p:txBody>
      </p:sp>
    </p:spTree>
    <p:extLst>
      <p:ext uri="{BB962C8B-B14F-4D97-AF65-F5344CB8AC3E}">
        <p14:creationId xmlns:p14="http://schemas.microsoft.com/office/powerpoint/2010/main" val="14182106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2x antialiasing </a:t>
            </a:r>
            <a:r>
              <a:rPr lang="en-US" dirty="0">
                <a:solidFill>
                  <a:schemeClr val="tx1"/>
                </a:solidFill>
              </a:rPr>
              <a:t>subpixel landing for 0.5px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39" y="3398250"/>
            <a:ext cx="2048496" cy="2048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5860" y="5123580"/>
            <a:ext cx="179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Odd Frame Jitter</a:t>
            </a:r>
          </a:p>
          <a:p>
            <a:r>
              <a:rPr lang="en-US" dirty="0">
                <a:solidFill>
                  <a:schemeClr val="accent2"/>
                </a:solidFill>
                <a:latin typeface="+mj-lt"/>
              </a:rPr>
              <a:t>Even Frame Jitter</a:t>
            </a:r>
            <a:endParaRPr lang="es-E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81144" y="5077413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Bad</a:t>
            </a:r>
          </a:p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(1 sample)</a:t>
            </a:r>
          </a:p>
        </p:txBody>
      </p:sp>
    </p:spTree>
    <p:extLst>
      <p:ext uri="{BB962C8B-B14F-4D97-AF65-F5344CB8AC3E}">
        <p14:creationId xmlns:p14="http://schemas.microsoft.com/office/powerpoint/2010/main" val="18326213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49"/>
            <a:ext cx="2107896" cy="20484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36260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(3 samples)</a:t>
            </a:r>
          </a:p>
        </p:txBody>
      </p:sp>
    </p:spTree>
    <p:extLst>
      <p:ext uri="{BB962C8B-B14F-4D97-AF65-F5344CB8AC3E}">
        <p14:creationId xmlns:p14="http://schemas.microsoft.com/office/powerpoint/2010/main" val="88354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25700"/>
            <a:ext cx="12192000" cy="19177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  <a:t>Filmic SMAA TU2X</a:t>
            </a:r>
            <a:b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</a:br>
            <a:r>
              <a:rPr lang="en-US" sz="4400" dirty="0">
                <a:solidFill>
                  <a:schemeClr val="bg1"/>
                </a:solidFill>
                <a:latin typeface="ArchiType Rounded Regular" pitchFamily="50" charset="0"/>
              </a:rPr>
              <a:t>Dynamic AA 2X</a:t>
            </a:r>
            <a:endParaRPr lang="en-US" sz="4400" dirty="0">
              <a:solidFill>
                <a:schemeClr val="accent2"/>
              </a:solidFill>
              <a:latin typeface="ArchiType Rounded Regular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3802136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C4038-4885-4900-9B99-F12BA170DEB8}"/>
              </a:ext>
            </a:extLst>
          </p:cNvPr>
          <p:cNvSpPr/>
          <p:nvPr/>
        </p:nvSpPr>
        <p:spPr>
          <a:xfrm>
            <a:off x="0" y="6187439"/>
            <a:ext cx="12192000" cy="670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37100" cy="4165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Idea: </a:t>
            </a:r>
            <a:r>
              <a:rPr lang="en-US" dirty="0">
                <a:solidFill>
                  <a:schemeClr val="tx1"/>
                </a:solidFill>
              </a:rPr>
              <a:t>alter subpixel position on the vertex shader according to velocity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55060" y="5743942"/>
            <a:ext cx="4302969" cy="77739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3.141592f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jitterDistance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velocity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94" y="1809080"/>
            <a:ext cx="5357498" cy="37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812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4D0874-56BC-414B-8C44-8F620AD0F74A}"/>
              </a:ext>
            </a:extLst>
          </p:cNvPr>
          <p:cNvSpPr/>
          <p:nvPr/>
        </p:nvSpPr>
        <p:spPr>
          <a:xfrm>
            <a:off x="0" y="6187439"/>
            <a:ext cx="12192000" cy="670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94" y="1809080"/>
            <a:ext cx="5357498" cy="37399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Idea: </a:t>
                </a:r>
                <a:r>
                  <a:rPr lang="en-US" dirty="0">
                    <a:solidFill>
                      <a:schemeClr val="tx1"/>
                    </a:solidFill>
                  </a:rPr>
                  <a:t>alter subpixel position according to velocity on the vertex shader: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0.5px: no jitter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155060" y="5743942"/>
            <a:ext cx="4302969" cy="77739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3.141592f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jitterDistance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velocity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137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6C368E-1817-4018-8EF5-4126F9C0DF24}"/>
              </a:ext>
            </a:extLst>
          </p:cNvPr>
          <p:cNvSpPr/>
          <p:nvPr/>
        </p:nvSpPr>
        <p:spPr>
          <a:xfrm>
            <a:off x="0" y="6187439"/>
            <a:ext cx="12192000" cy="670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Idea: </a:t>
                </a:r>
                <a:r>
                  <a:rPr lang="en-US" dirty="0">
                    <a:solidFill>
                      <a:schemeClr val="tx1"/>
                    </a:solidFill>
                  </a:rPr>
                  <a:t>alter subpixel position according to velocity on the vertex shader: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0.5px: no jitter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1px: 2x jitter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155060" y="5743942"/>
            <a:ext cx="4302969" cy="77739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3.141592f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jitterDistance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velocity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94" y="1809080"/>
            <a:ext cx="5357498" cy="37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15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7" name="DynamiCAA_T2xFixed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838200" y="6083297"/>
            <a:ext cx="10515600" cy="480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Dynamic Subpixel Jittering (On vs. Off)</a:t>
            </a:r>
          </a:p>
        </p:txBody>
      </p:sp>
    </p:spTree>
    <p:extLst>
      <p:ext uri="{BB962C8B-B14F-4D97-AF65-F5344CB8AC3E}">
        <p14:creationId xmlns:p14="http://schemas.microsoft.com/office/powerpoint/2010/main" val="311506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3" name="DynamiCAA_T2xFixedVersusHalton16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838200" y="6083297"/>
            <a:ext cx="10515600" cy="480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Dynamic Subpixel Jittering (On vs. Halton16)</a:t>
            </a:r>
          </a:p>
        </p:txBody>
      </p:sp>
    </p:spTree>
    <p:extLst>
      <p:ext uri="{BB962C8B-B14F-4D97-AF65-F5344CB8AC3E}">
        <p14:creationId xmlns:p14="http://schemas.microsoft.com/office/powerpoint/2010/main" val="698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Sequences of 16x Halton offsets are not necessarily better than 1x nor 2x jittering in motion</a:t>
            </a:r>
          </a:p>
          <a:p>
            <a:pPr lvl="1"/>
            <a:r>
              <a:rPr lang="en-US" dirty="0"/>
              <a:t>Optimal sampling scheme depends on velocity</a:t>
            </a:r>
          </a:p>
        </p:txBody>
      </p:sp>
    </p:spTree>
    <p:extLst>
      <p:ext uri="{BB962C8B-B14F-4D97-AF65-F5344CB8AC3E}">
        <p14:creationId xmlns:p14="http://schemas.microsoft.com/office/powerpoint/2010/main" val="36265751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Temporal Wide Resolves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Dropped Adaptive Quincunx [Jimenez2016] for </a:t>
            </a:r>
            <a:r>
              <a:rPr lang="en-US" b="1" dirty="0"/>
              <a:t>wider</a:t>
            </a:r>
            <a:r>
              <a:rPr lang="en-US" dirty="0"/>
              <a:t> resolves</a:t>
            </a:r>
          </a:p>
          <a:p>
            <a:r>
              <a:rPr lang="en-US" dirty="0"/>
              <a:t>Rotated wide resolve minimizes samples needed (extends Quincunx)</a:t>
            </a:r>
          </a:p>
          <a:p>
            <a:pPr lvl="1"/>
            <a:r>
              <a:rPr lang="en-US" dirty="0"/>
              <a:t>2px wide resolve (from Quincunx’s 1.414px)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57" y="2396592"/>
            <a:ext cx="1922740" cy="1922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5056" y="5045008"/>
            <a:ext cx="213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Rotated 3x3 Wide Resolve</a:t>
            </a:r>
            <a:br>
              <a:rPr lang="en-US" sz="1400" b="1" dirty="0">
                <a:latin typeface="+mj-lt"/>
              </a:rPr>
            </a:br>
            <a:r>
              <a:rPr lang="en-US" sz="1400" i="1" dirty="0"/>
              <a:t>2px 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5055" y="5045008"/>
            <a:ext cx="120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Quincunx</a:t>
            </a:r>
          </a:p>
          <a:p>
            <a:pPr algn="ctr"/>
            <a:r>
              <a:rPr lang="en-US" sz="1400" i="1" dirty="0"/>
              <a:t>1.414px wide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055" y="1762924"/>
            <a:ext cx="3190076" cy="31900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92556" y="848649"/>
            <a:ext cx="2403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+mj-lt"/>
              </a:rPr>
              <a:t>Current Frame Neighborhood</a:t>
            </a:r>
            <a:endParaRPr lang="es-E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9994091" y="1156426"/>
            <a:ext cx="1" cy="102897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4586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Temporal Wide Resolves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is current frame, additional samples are the orthogonal neighborhood</a:t>
            </a:r>
          </a:p>
          <a:p>
            <a:pPr lvl="1"/>
            <a:r>
              <a:rPr lang="en-US" dirty="0"/>
              <a:t>Already available for the temporal neighborhood clamp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is current frame, we conditionally fetch previous frame neighborhood</a:t>
            </a:r>
          </a:p>
          <a:p>
            <a:pPr lvl="1"/>
            <a:r>
              <a:rPr lang="en-US" dirty="0"/>
              <a:t>Only if current and previous frame colors are very different</a:t>
            </a:r>
          </a:p>
          <a:p>
            <a:pPr lvl="1"/>
            <a:r>
              <a:rPr lang="en-US" dirty="0"/>
              <a:t>Large areas of the screen branched over</a:t>
            </a:r>
          </a:p>
          <a:p>
            <a:r>
              <a:rPr lang="en-US" dirty="0"/>
              <a:t>Only used when not upsampling at the moment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57" y="2396592"/>
            <a:ext cx="1922740" cy="1922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5056" y="5045008"/>
            <a:ext cx="213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Rotated 3x3 Wide Resolve</a:t>
            </a:r>
            <a:br>
              <a:rPr lang="en-US" sz="1400" b="1" dirty="0">
                <a:latin typeface="+mj-lt"/>
              </a:rPr>
            </a:br>
            <a:r>
              <a:rPr lang="en-US" sz="1400" i="1" dirty="0"/>
              <a:t>2px 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5055" y="5045008"/>
            <a:ext cx="120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Quincunx</a:t>
            </a:r>
          </a:p>
          <a:p>
            <a:pPr algn="ctr"/>
            <a:r>
              <a:rPr lang="en-US" sz="1400" i="1" dirty="0"/>
              <a:t>1.414px wide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055" y="1762924"/>
            <a:ext cx="3190076" cy="31900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92556" y="848649"/>
            <a:ext cx="2403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+mj-lt"/>
              </a:rPr>
              <a:t>Current Frame Neighborhood</a:t>
            </a:r>
            <a:endParaRPr lang="es-E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9994091" y="1156426"/>
            <a:ext cx="1" cy="102897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2934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758825"/>
            <a:ext cx="5184140" cy="51841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758825"/>
            <a:ext cx="5184140" cy="5184140"/>
          </a:xfrm>
        </p:spPr>
      </p:pic>
      <p:sp>
        <p:nvSpPr>
          <p:cNvPr id="12" name="TextBox 11"/>
          <p:cNvSpPr txBox="1"/>
          <p:nvPr/>
        </p:nvSpPr>
        <p:spPr>
          <a:xfrm>
            <a:off x="4525999" y="113012"/>
            <a:ext cx="314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Temporal 2x</a:t>
            </a:r>
            <a:endParaRPr lang="es-E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62823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758825"/>
            <a:ext cx="5184140" cy="51841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758825"/>
            <a:ext cx="5184140" cy="5184140"/>
          </a:xfrm>
        </p:spPr>
      </p:pic>
      <p:sp>
        <p:nvSpPr>
          <p:cNvPr id="10" name="TextBox 9"/>
          <p:cNvSpPr txBox="1"/>
          <p:nvPr/>
        </p:nvSpPr>
        <p:spPr>
          <a:xfrm>
            <a:off x="2553408" y="5942965"/>
            <a:ext cx="177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+mj-lt"/>
              </a:rPr>
              <a:t>Better Reconstruction</a:t>
            </a:r>
            <a:endParaRPr lang="es-E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7408" y="5942965"/>
            <a:ext cx="177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+mj-lt"/>
              </a:rPr>
              <a:t>Softer Texture Details</a:t>
            </a:r>
            <a:endParaRPr lang="es-ES" sz="1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5999" y="113012"/>
            <a:ext cx="314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Quincunx</a:t>
            </a:r>
            <a:endParaRPr lang="es-E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240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TU2x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Dynamic resolution + temporal upsample combo</a:t>
            </a:r>
          </a:p>
          <a:p>
            <a:pPr lvl="1"/>
            <a:r>
              <a:rPr lang="en-US" dirty="0"/>
              <a:t>Rather than virtually vary the resolution, vary the antialiasing quality</a:t>
            </a:r>
          </a:p>
          <a:p>
            <a:r>
              <a:rPr lang="en-US" dirty="0"/>
              <a:t>Always outputs 1080p</a:t>
            </a:r>
          </a:p>
          <a:p>
            <a:pPr lvl="1"/>
            <a:r>
              <a:rPr lang="en-US" dirty="0"/>
              <a:t>On the upper end:	2x supersampling</a:t>
            </a:r>
          </a:p>
          <a:p>
            <a:pPr lvl="1"/>
            <a:r>
              <a:rPr lang="en-US" dirty="0"/>
              <a:t>On the lower end:	1x supersampling</a:t>
            </a:r>
          </a:p>
          <a:p>
            <a:pPr lvl="1"/>
            <a:r>
              <a:rPr lang="en-US" dirty="0"/>
              <a:t>In between:		1x to 2x supersampling</a:t>
            </a:r>
          </a:p>
          <a:p>
            <a:r>
              <a:rPr lang="en-US" dirty="0"/>
              <a:t>Can directly upsample from any resolution to 1080p</a:t>
            </a:r>
          </a:p>
          <a:p>
            <a:pPr lvl="1"/>
            <a:r>
              <a:rPr lang="en-US" dirty="0"/>
              <a:t>From [960x1080, 1920x1080]</a:t>
            </a:r>
          </a:p>
          <a:p>
            <a:pPr lvl="1"/>
            <a:r>
              <a:rPr lang="en-US" dirty="0"/>
              <a:t>Rather than just from 960x1080</a:t>
            </a:r>
          </a:p>
        </p:txBody>
      </p:sp>
    </p:spTree>
    <p:extLst>
      <p:ext uri="{BB962C8B-B14F-4D97-AF65-F5344CB8AC3E}">
        <p14:creationId xmlns:p14="http://schemas.microsoft.com/office/powerpoint/2010/main" val="4203588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758825"/>
            <a:ext cx="5184140" cy="51841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758825"/>
            <a:ext cx="5184140" cy="5184140"/>
          </a:xfrm>
        </p:spPr>
      </p:pic>
      <p:sp>
        <p:nvSpPr>
          <p:cNvPr id="10" name="TextBox 9"/>
          <p:cNvSpPr txBox="1"/>
          <p:nvPr/>
        </p:nvSpPr>
        <p:spPr>
          <a:xfrm>
            <a:off x="2553408" y="5942965"/>
            <a:ext cx="177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+mj-lt"/>
              </a:rPr>
              <a:t>Better Reconstruction</a:t>
            </a:r>
            <a:endParaRPr lang="es-E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7408" y="5942965"/>
            <a:ext cx="177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+mj-lt"/>
              </a:rPr>
              <a:t>Similar Texture Details</a:t>
            </a:r>
            <a:endParaRPr lang="es-E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0880" y="113012"/>
            <a:ext cx="349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Fast 2px Wide Resolve</a:t>
            </a:r>
            <a:endParaRPr lang="es-E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93209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Nearest Velocities [Jimenez2016]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Idea:</a:t>
            </a:r>
            <a:r>
              <a:rPr lang="en-US" dirty="0"/>
              <a:t> precalculate nearest velocity</a:t>
            </a:r>
          </a:p>
          <a:p>
            <a:r>
              <a:rPr lang="en-US" dirty="0"/>
              <a:t>Dynamic velocities typically composited with camera ones in a full screen pass</a:t>
            </a:r>
          </a:p>
          <a:p>
            <a:r>
              <a:rPr lang="en-US" dirty="0"/>
              <a:t>Composite and downsample to half resolution using compute shader</a:t>
            </a:r>
          </a:p>
          <a:p>
            <a:pPr lvl="1"/>
            <a:r>
              <a:rPr lang="en-US" dirty="0"/>
              <a:t>Pick closest to camera velocity</a:t>
            </a:r>
          </a:p>
          <a:p>
            <a:pPr lvl="1"/>
            <a:r>
              <a:rPr lang="en-US" dirty="0"/>
              <a:t>Amortized if async</a:t>
            </a:r>
          </a:p>
          <a:p>
            <a:r>
              <a:rPr lang="en-US" dirty="0"/>
              <a:t>Original 10-sample closest velocity reduced to:</a:t>
            </a:r>
          </a:p>
          <a:p>
            <a:pPr lvl="1"/>
            <a:r>
              <a:rPr lang="en-US" dirty="0"/>
              <a:t>2 gathers for the velocity (</a:t>
            </a:r>
            <a:r>
              <a:rPr lang="en-US" sz="2100" dirty="0">
                <a:latin typeface="Source Code Pro Light" panose="020B0409030403020204" pitchFamily="49" charset="0"/>
              </a:rPr>
              <a:t>GatherRed</a:t>
            </a:r>
            <a:r>
              <a:rPr lang="en-US" dirty="0"/>
              <a:t> and </a:t>
            </a:r>
            <a:r>
              <a:rPr lang="en-US" sz="2100" dirty="0">
                <a:latin typeface="Source Code Pro Light" panose="020B0409030403020204" pitchFamily="49" charset="0"/>
              </a:rPr>
              <a:t>GatherGreen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 gather for depth</a:t>
            </a:r>
          </a:p>
          <a:p>
            <a:r>
              <a:rPr lang="en-US" dirty="0"/>
              <a:t>Half resolution velocities and 8-bit:</a:t>
            </a:r>
          </a:p>
          <a:p>
            <a:pPr lvl="1"/>
            <a:r>
              <a:rPr lang="en-US" dirty="0"/>
              <a:t>Reduce velocity buffers footprint from </a:t>
            </a:r>
            <a:r>
              <a:rPr lang="es-ES" dirty="0"/>
              <a:t>7.91MB to 0.98MB</a:t>
            </a:r>
            <a:endParaRPr lang="en-US" dirty="0"/>
          </a:p>
          <a:p>
            <a:endParaRPr lang="en-US" dirty="0"/>
          </a:p>
          <a:p>
            <a:pPr lvl="1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096" y="3626252"/>
            <a:ext cx="2150575" cy="21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76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Velocity Packing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Pack depths and velocities into UINTs</a:t>
            </a:r>
          </a:p>
          <a:p>
            <a:r>
              <a:rPr lang="en-US" dirty="0"/>
              <a:t>Fetch both of them at once</a:t>
            </a:r>
          </a:p>
          <a:p>
            <a:r>
              <a:rPr lang="en-US" dirty="0"/>
              <a:t>Reduces Gathers from 3 to 1</a:t>
            </a:r>
          </a:p>
          <a:p>
            <a:r>
              <a:rPr lang="en-US" dirty="0"/>
              <a:t>Depths strategically positioned on the most significant bits</a:t>
            </a:r>
            <a:endParaRPr lang="es-E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713220" y="2977774"/>
            <a:ext cx="4465320" cy="887213"/>
            <a:chOff x="7018020" y="1988820"/>
            <a:chExt cx="4465320" cy="887213"/>
          </a:xfrm>
        </p:grpSpPr>
        <p:sp>
          <p:nvSpPr>
            <p:cNvPr id="27" name="Rectangle 26"/>
            <p:cNvSpPr/>
            <p:nvPr/>
          </p:nvSpPr>
          <p:spPr>
            <a:xfrm>
              <a:off x="7018020" y="1988820"/>
              <a:ext cx="1529827" cy="5181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</a:t>
              </a:r>
              <a:endParaRPr lang="es-E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547846" y="1988820"/>
              <a:ext cx="2935494" cy="5181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Velocity</a:t>
              </a:r>
              <a:endParaRPr lang="es-E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7358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10</a:t>
              </a:r>
              <a:endParaRPr lang="es-E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0624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22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1043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Velocity Packing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closest velocity, do for each sample:</a:t>
            </a:r>
          </a:p>
          <a:p>
            <a:pPr lvl="1"/>
            <a:r>
              <a:rPr lang="en-US" noProof="1"/>
              <a:t>closestVelocity = depth1 &lt; depth2? velocity1 : velocity2;</a:t>
            </a:r>
          </a:p>
          <a:p>
            <a:r>
              <a:rPr lang="en-US" noProof="1"/>
              <a:t>Requires a significant amount of conditional moves (cmov)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13220" y="2977774"/>
            <a:ext cx="4465320" cy="887213"/>
            <a:chOff x="7018020" y="1988820"/>
            <a:chExt cx="4465320" cy="887213"/>
          </a:xfrm>
        </p:grpSpPr>
        <p:sp>
          <p:nvSpPr>
            <p:cNvPr id="10" name="Rectangle 9"/>
            <p:cNvSpPr/>
            <p:nvPr/>
          </p:nvSpPr>
          <p:spPr>
            <a:xfrm>
              <a:off x="7018020" y="1988820"/>
              <a:ext cx="1529827" cy="5181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</a:t>
              </a:r>
              <a:endParaRPr lang="es-E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47846" y="1988820"/>
              <a:ext cx="2935494" cy="5181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Velocity</a:t>
              </a:r>
              <a:endParaRPr lang="es-E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358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10</a:t>
              </a:r>
              <a:endParaRPr lang="es-E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624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22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2643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Velocity Packing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Floating point values are lexicographically ordered:</a:t>
            </a:r>
          </a:p>
          <a:p>
            <a:pPr lvl="1"/>
            <a:r>
              <a:rPr lang="en-US" sz="1800" noProof="1"/>
              <a:t>float x,  y;</a:t>
            </a:r>
          </a:p>
          <a:p>
            <a:pPr lvl="1"/>
            <a:r>
              <a:rPr lang="en-US" sz="1800" noProof="1"/>
              <a:t>min(x, y) == asfloat(min(asuint(x),asuint(y)))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13220" y="2977774"/>
            <a:ext cx="4465320" cy="887213"/>
            <a:chOff x="7018020" y="1988820"/>
            <a:chExt cx="4465320" cy="887213"/>
          </a:xfrm>
        </p:grpSpPr>
        <p:sp>
          <p:nvSpPr>
            <p:cNvPr id="10" name="Rectangle 9"/>
            <p:cNvSpPr/>
            <p:nvPr/>
          </p:nvSpPr>
          <p:spPr>
            <a:xfrm>
              <a:off x="7018020" y="1988820"/>
              <a:ext cx="1529827" cy="5181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</a:t>
              </a:r>
              <a:endParaRPr lang="es-E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47846" y="1988820"/>
              <a:ext cx="2935494" cy="5181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Velocity</a:t>
              </a:r>
              <a:endParaRPr lang="es-E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358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10</a:t>
              </a:r>
              <a:endParaRPr lang="es-E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624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22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22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Velocity Packing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78837" cy="4165600"/>
          </a:xfrm>
        </p:spPr>
        <p:txBody>
          <a:bodyPr>
            <a:normAutofit/>
          </a:bodyPr>
          <a:lstStyle/>
          <a:p>
            <a:r>
              <a:rPr lang="en-US" noProof="1"/>
              <a:t>Exploit it:</a:t>
            </a:r>
          </a:p>
          <a:p>
            <a:pPr lvl="1"/>
            <a:r>
              <a:rPr lang="en-US" sz="1800" noProof="1"/>
              <a:t>uint velDepth1, velDepth2;</a:t>
            </a:r>
          </a:p>
          <a:p>
            <a:pPr lvl="1"/>
            <a:r>
              <a:rPr lang="en-US" sz="1800" noProof="1"/>
              <a:t>nearestVel = DecodeVel(min(velDepth1, velDepth2))</a:t>
            </a:r>
          </a:p>
          <a:p>
            <a:r>
              <a:rPr lang="en-US" noProof="1"/>
              <a:t>Just an instruction per velocity sample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13220" y="2977774"/>
            <a:ext cx="4465320" cy="887213"/>
            <a:chOff x="7018020" y="1988820"/>
            <a:chExt cx="4465320" cy="887213"/>
          </a:xfrm>
        </p:grpSpPr>
        <p:sp>
          <p:nvSpPr>
            <p:cNvPr id="10" name="Rectangle 9"/>
            <p:cNvSpPr/>
            <p:nvPr/>
          </p:nvSpPr>
          <p:spPr>
            <a:xfrm>
              <a:off x="7018020" y="1988820"/>
              <a:ext cx="1529827" cy="5181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</a:t>
              </a:r>
              <a:endParaRPr lang="es-E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47846" y="1988820"/>
              <a:ext cx="2935494" cy="5181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Velocity</a:t>
              </a:r>
              <a:endParaRPr lang="es-E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358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10</a:t>
              </a:r>
              <a:endParaRPr lang="es-E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624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22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1846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and Depth Weighting/Testing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1"/>
              <a:t>A pixel is disoccluded if both of these tests fail:</a:t>
            </a:r>
          </a:p>
          <a:p>
            <a:pPr lvl="1"/>
            <a:r>
              <a:rPr lang="en-US" noProof="1"/>
              <a:t>Velocity testing:</a:t>
            </a:r>
          </a:p>
          <a:p>
            <a:pPr lvl="2"/>
            <a:r>
              <a:rPr lang="en-US" noProof="1"/>
              <a:t>Checks if velocities of current and reprojected pixels are coherent</a:t>
            </a:r>
          </a:p>
          <a:p>
            <a:pPr lvl="2"/>
            <a:r>
              <a:rPr lang="en-US" noProof="1">
                <a:solidFill>
                  <a:schemeClr val="accent1"/>
                </a:solidFill>
              </a:rPr>
              <a:t>Stable on static images</a:t>
            </a:r>
          </a:p>
          <a:p>
            <a:pPr lvl="2"/>
            <a:r>
              <a:rPr lang="en-US" noProof="1">
                <a:solidFill>
                  <a:schemeClr val="accent1"/>
                </a:solidFill>
              </a:rPr>
              <a:t>Unstable for sudden movements</a:t>
            </a:r>
          </a:p>
          <a:p>
            <a:pPr lvl="1"/>
            <a:r>
              <a:rPr lang="en-US" noProof="1"/>
              <a:t>Depth testing:</a:t>
            </a:r>
          </a:p>
          <a:p>
            <a:pPr lvl="2"/>
            <a:r>
              <a:rPr lang="en-US" noProof="1"/>
              <a:t>Checks for disocclusions comparing current and reprojected depths</a:t>
            </a:r>
          </a:p>
          <a:p>
            <a:pPr lvl="2"/>
            <a:r>
              <a:rPr lang="en-US" noProof="1">
                <a:solidFill>
                  <a:schemeClr val="accent6"/>
                </a:solidFill>
              </a:rPr>
              <a:t>Unstable on static images (depths jitter each frame)</a:t>
            </a:r>
          </a:p>
          <a:p>
            <a:pPr lvl="2"/>
            <a:r>
              <a:rPr lang="en-US" noProof="1">
                <a:solidFill>
                  <a:schemeClr val="accent6"/>
                </a:solidFill>
              </a:rPr>
              <a:t>Stable in sudden movements</a:t>
            </a:r>
          </a:p>
          <a:p>
            <a:r>
              <a:rPr lang="en-US" noProof="1">
                <a:solidFill>
                  <a:schemeClr val="accent2"/>
                </a:solidFill>
              </a:rPr>
              <a:t>They complement each other:</a:t>
            </a:r>
          </a:p>
          <a:p>
            <a:pPr lvl="1"/>
            <a:r>
              <a:rPr lang="en-US" noProof="1">
                <a:solidFill>
                  <a:schemeClr val="accent2"/>
                </a:solidFill>
              </a:rPr>
              <a:t>DisoclusionTesting = ( VelocityTesting || DepthTesting )</a:t>
            </a:r>
          </a:p>
          <a:p>
            <a:pPr lvl="1"/>
            <a:r>
              <a:rPr lang="en-US" noProof="1">
                <a:solidFill>
                  <a:schemeClr val="accent2"/>
                </a:solidFill>
              </a:rPr>
              <a:t>Yields stable results</a:t>
            </a:r>
          </a:p>
        </p:txBody>
      </p:sp>
    </p:spTree>
    <p:extLst>
      <p:ext uri="{BB962C8B-B14F-4D97-AF65-F5344CB8AC3E}">
        <p14:creationId xmlns:p14="http://schemas.microsoft.com/office/powerpoint/2010/main" val="16527467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Depth Aware Exponential Accumulation Blending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785479"/>
          </a:xfrm>
        </p:spPr>
        <p:txBody>
          <a:bodyPr>
            <a:normAutofit/>
          </a:bodyPr>
          <a:lstStyle/>
          <a:p>
            <a:r>
              <a:rPr lang="en-US" dirty="0"/>
              <a:t>Low precision history buffers (8-bit or even 10-bit) lead to convergence issues</a:t>
            </a:r>
          </a:p>
          <a:p>
            <a:pPr lvl="1"/>
            <a:r>
              <a:rPr lang="en-US" dirty="0"/>
              <a:t>Delta from frame to frame can be smaller than 1-bit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98923" y="3727990"/>
            <a:ext cx="4650070" cy="332848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outputColor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98924" y="4392058"/>
            <a:ext cx="4650069" cy="481029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GB" sz="900" noProof="1">
                <a:solidFill>
                  <a:srgbClr val="608B4E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// &lt; 1-bit?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outputColor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811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Depth Aware Exponential Accumulation Blending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178547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Ensure delta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bigger than 1-bit, for a given blending weight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&lt;1−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255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1785479"/>
              </a:xfrm>
              <a:blipFill>
                <a:blip r:embed="rId2"/>
                <a:stretch>
                  <a:fillRect l="-1043" t="-3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80449" y="3722492"/>
            <a:ext cx="4650068" cy="629211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SMAAClampFilmicWeight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outputColor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49835" y="3722492"/>
            <a:ext cx="6143636" cy="211102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SMAAClampFilmicWeight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baseWeight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#if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SMAA_FILMIC_CLAMP_FILMIC_WEIGHT_NONE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baseWeight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#else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#if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SMAA_FILMIC_CLAMP_FILMIC_WEIGHT_8_BIT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stepValue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255.0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#elif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SMAA_FILMIC_CLAMP_FILMIC_WEIGHT_10_BIT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stepValue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1023.0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#endif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min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baseWeight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xxx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saturate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stepValue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SMAARcp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)));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#endif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259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the PlayStation 4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1920x1080 input (no temporal upsample)</a:t>
            </a:r>
          </a:p>
          <a:p>
            <a:pPr lvl="1"/>
            <a:r>
              <a:rPr lang="en-US" dirty="0"/>
              <a:t>T2x:	0.8 – 0.99ms</a:t>
            </a:r>
          </a:p>
          <a:p>
            <a:r>
              <a:rPr lang="en-US" dirty="0"/>
              <a:t>1440x1080 input</a:t>
            </a:r>
          </a:p>
          <a:p>
            <a:pPr lvl="1"/>
            <a:r>
              <a:rPr lang="en-US" dirty="0"/>
              <a:t>TU2x:	0.75 – 0.94ms</a:t>
            </a:r>
          </a:p>
          <a:p>
            <a:pPr lvl="1"/>
            <a:r>
              <a:rPr lang="en-US" dirty="0"/>
              <a:t>TU4x:	1.0 – 1.26ms</a:t>
            </a:r>
          </a:p>
          <a:p>
            <a:r>
              <a:rPr lang="en-US" dirty="0"/>
              <a:t>960x1080 input</a:t>
            </a:r>
          </a:p>
          <a:p>
            <a:pPr lvl="1"/>
            <a:r>
              <a:rPr lang="en-US" dirty="0"/>
              <a:t>TU2x:	0.67 – 0.9ms</a:t>
            </a:r>
          </a:p>
          <a:p>
            <a:pPr lvl="1"/>
            <a:r>
              <a:rPr lang="en-US" dirty="0"/>
              <a:t>TU4x:	0.95 – 1.2ms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38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087441" y="2187575"/>
            <a:ext cx="9867885" cy="4266615"/>
            <a:chOff x="1325566" y="2368550"/>
            <a:chExt cx="9867885" cy="4266615"/>
          </a:xfrm>
        </p:grpSpPr>
        <p:sp>
          <p:nvSpPr>
            <p:cNvPr id="5" name="Rectangle 4"/>
            <p:cNvSpPr/>
            <p:nvPr/>
          </p:nvSpPr>
          <p:spPr>
            <a:xfrm>
              <a:off x="1325566" y="3609975"/>
              <a:ext cx="18372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EA7C30"/>
                  </a:solidFill>
                  <a:latin typeface="+mj-lt"/>
                </a:rPr>
                <a:t>Current Frame 1440x1080</a:t>
              </a:r>
            </a:p>
            <a:p>
              <a:pPr algn="ctr"/>
              <a:r>
                <a:rPr lang="en-US" sz="1200" dirty="0">
                  <a:solidFill>
                    <a:srgbClr val="EA7C30"/>
                  </a:solidFill>
                  <a:latin typeface="+mj-lt"/>
                </a:rPr>
                <a:t>Odd Columns</a:t>
              </a:r>
              <a:endParaRPr lang="es-ES" sz="1600" dirty="0">
                <a:solidFill>
                  <a:srgbClr val="EA7C30"/>
                </a:solidFill>
                <a:latin typeface="+mj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566" y="2368550"/>
              <a:ext cx="1655233" cy="12414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331659" y="5472112"/>
              <a:ext cx="18250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5A9AD4"/>
                  </a:solidFill>
                  <a:latin typeface="+mj-lt"/>
                </a:rPr>
                <a:t>Previous Frame 1440x1080</a:t>
              </a:r>
            </a:p>
            <a:p>
              <a:pPr algn="ctr"/>
              <a:r>
                <a:rPr lang="en-US" sz="1200" dirty="0">
                  <a:solidFill>
                    <a:srgbClr val="5A9AD4"/>
                  </a:solidFill>
                  <a:latin typeface="+mj-lt"/>
                </a:rPr>
                <a:t>Even Columns</a:t>
              </a:r>
              <a:endParaRPr lang="es-ES" sz="1600" dirty="0">
                <a:solidFill>
                  <a:srgbClr val="5A9AD4"/>
                </a:solidFill>
                <a:latin typeface="+mj-lt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566" y="4230687"/>
              <a:ext cx="1655233" cy="12414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6692" y="3305081"/>
              <a:ext cx="2206759" cy="124130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4508" y="3305081"/>
              <a:ext cx="3305175" cy="123944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164814" y="4574399"/>
              <a:ext cx="12971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  <a:latin typeface="+mj-lt"/>
                </a:rPr>
                <a:t>Virtual 2880x1080</a:t>
              </a:r>
            </a:p>
          </p:txBody>
        </p:sp>
        <p:cxnSp>
          <p:nvCxnSpPr>
            <p:cNvPr id="16" name="Straight Arrow Connector 15"/>
            <p:cNvCxnSpPr>
              <a:stCxn id="7" idx="3"/>
              <a:endCxn id="13" idx="0"/>
            </p:cNvCxnSpPr>
            <p:nvPr/>
          </p:nvCxnSpPr>
          <p:spPr>
            <a:xfrm>
              <a:off x="3071799" y="2989263"/>
              <a:ext cx="2915297" cy="315818"/>
            </a:xfrm>
            <a:prstGeom prst="bentConnector2">
              <a:avLst/>
            </a:prstGeom>
            <a:ln w="9525">
              <a:solidFill>
                <a:srgbClr val="EA7C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5"/>
            <p:cNvCxnSpPr>
              <a:stCxn id="9" idx="3"/>
              <a:endCxn id="13" idx="2"/>
            </p:cNvCxnSpPr>
            <p:nvPr/>
          </p:nvCxnSpPr>
          <p:spPr>
            <a:xfrm flipV="1">
              <a:off x="3071799" y="4544522"/>
              <a:ext cx="2915297" cy="306878"/>
            </a:xfrm>
            <a:prstGeom prst="bentConnector2">
              <a:avLst/>
            </a:prstGeom>
            <a:ln w="9525">
              <a:solidFill>
                <a:srgbClr val="5A9A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5"/>
            <p:cNvCxnSpPr>
              <a:stCxn id="13" idx="3"/>
              <a:endCxn id="10" idx="1"/>
            </p:cNvCxnSpPr>
            <p:nvPr/>
          </p:nvCxnSpPr>
          <p:spPr>
            <a:xfrm>
              <a:off x="7639683" y="3924802"/>
              <a:ext cx="1347009" cy="93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9049211" y="4574400"/>
              <a:ext cx="20817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  <a:latin typeface="+mj-lt"/>
                </a:rPr>
                <a:t>Final 1920x1080</a:t>
              </a:r>
            </a:p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With horizontal supersampling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5190072" y="5041120"/>
              <a:ext cx="1594044" cy="1594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94362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 resolution + temporal upsampling</a:t>
            </a:r>
          </a:p>
          <a:p>
            <a:r>
              <a:rPr lang="en-US" dirty="0">
                <a:solidFill>
                  <a:schemeClr val="tx1"/>
                </a:solidFill>
              </a:rPr>
              <a:t>Temporal upsampling + Spatial reconstruction = 4x upsample</a:t>
            </a:r>
          </a:p>
          <a:p>
            <a:r>
              <a:rPr lang="en-US" dirty="0">
                <a:solidFill>
                  <a:schemeClr val="tx1"/>
                </a:solidFill>
              </a:rPr>
              <a:t>Analysis of the subpixel jittering</a:t>
            </a:r>
          </a:p>
          <a:p>
            <a:r>
              <a:rPr lang="en-US" dirty="0">
                <a:solidFill>
                  <a:schemeClr val="tx1"/>
                </a:solidFill>
              </a:rPr>
              <a:t>New temporal AA tools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0429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060502"/>
            <a:ext cx="12192000" cy="4531915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773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  <a:t>Q&amp;A - Acknowledgements</a:t>
            </a:r>
            <a:endParaRPr lang="es-ES" dirty="0">
              <a:solidFill>
                <a:schemeClr val="accent2"/>
              </a:solidFill>
              <a:latin typeface="ArchiType Rounded Regular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47269"/>
            <a:ext cx="10515600" cy="1876760"/>
          </a:xfrm>
        </p:spPr>
        <p:txBody>
          <a:bodyPr numCol="2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Angelo Pesce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Adam Micciulla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Akimitsu  Hogge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Christer Ericson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Jennifer Velazquez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Michael Vance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Wade Brainerd</a:t>
            </a:r>
          </a:p>
        </p:txBody>
      </p:sp>
      <p:sp>
        <p:nvSpPr>
          <p:cNvPr id="5" name="Rectangle 4"/>
          <p:cNvSpPr/>
          <p:nvPr/>
        </p:nvSpPr>
        <p:spPr>
          <a:xfrm>
            <a:off x="347249" y="2214035"/>
            <a:ext cx="114975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chiType Rounded Regular" pitchFamily="50" charset="0"/>
              </a:rPr>
              <a:t>Special thanks to SIGGRAPH Advances on Real-Time Rendering organizer </a:t>
            </a:r>
            <a:r>
              <a:rPr lang="en-US" sz="2400" b="1" dirty="0">
                <a:solidFill>
                  <a:schemeClr val="accent2"/>
                </a:solidFill>
                <a:latin typeface="ArchiType Rounded Regular" pitchFamily="50" charset="0"/>
              </a:rPr>
              <a:t>Natasha Tatarchuk </a:t>
            </a:r>
            <a:r>
              <a:rPr lang="en-US" sz="2400" b="1" dirty="0">
                <a:solidFill>
                  <a:schemeClr val="bg1"/>
                </a:solidFill>
                <a:latin typeface="ArchiType Rounded Regular" pitchFamily="50" charset="0"/>
              </a:rPr>
              <a:t>and Digital Dragons track chair </a:t>
            </a:r>
            <a:r>
              <a:rPr lang="en-US" sz="2400" b="1" dirty="0">
                <a:solidFill>
                  <a:schemeClr val="accent2"/>
                </a:solidFill>
                <a:latin typeface="ArchiType Rounded Regular" pitchFamily="50" charset="0"/>
              </a:rPr>
              <a:t>Michal Drobot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740" y="6101860"/>
            <a:ext cx="1927860" cy="6740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271281" y="0"/>
            <a:ext cx="192071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95C483-5008-4C1C-8271-F79E7001B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80" y="6207420"/>
            <a:ext cx="1482724" cy="547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C638F2-309F-4A24-8942-EC782266A6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6271098"/>
            <a:ext cx="1664878" cy="4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149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[Berghoff2016]		</a:t>
            </a:r>
            <a:r>
              <a:rPr lang="en-US" sz="2000" dirty="0"/>
              <a:t>Tobias Berghoff, Tim Dann, et al. PlayStation®4 Pro High Resolution				Technologies, Sony Interactive Entertainment, PlayStation®4 SDK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[Jimenez2012]		</a:t>
            </a:r>
            <a:r>
              <a:rPr lang="en-US" sz="2000" dirty="0"/>
              <a:t>SMAA: Enhanced Subpixel Morphological Antialiasing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[Jimenez2016]		</a:t>
            </a:r>
            <a:r>
              <a:rPr lang="en-US" sz="2000" dirty="0"/>
              <a:t>Filmic SMAA: Sharp Morphological and Temporal Antialiasing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[Lottes2011]		</a:t>
            </a:r>
            <a:r>
              <a:rPr lang="en-US" sz="2000" dirty="0"/>
              <a:t>Temporal Supersampling (blog post, no longer available)</a:t>
            </a:r>
            <a:endParaRPr lang="en-US" sz="2000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[Phelippeau2009]</a:t>
            </a:r>
            <a:r>
              <a:rPr lang="en-US" sz="2000" dirty="0"/>
              <a:t>	Green Edge Directed Demosaicing Algorithm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[Valient2014]		</a:t>
            </a:r>
            <a:r>
              <a:rPr lang="en-US" sz="2000" dirty="0"/>
              <a:t>Taking Killzone: Shadow Fall Image Quality Into the Next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61301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resolution: </a:t>
            </a:r>
            <a:r>
              <a:rPr lang="en-US" dirty="0"/>
              <a:t>(our previous setup)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Dynamic AA:</a:t>
            </a:r>
          </a:p>
        </p:txBody>
      </p:sp>
      <p:sp>
        <p:nvSpPr>
          <p:cNvPr id="4" name="Rectangle 3"/>
          <p:cNvSpPr/>
          <p:nvPr/>
        </p:nvSpPr>
        <p:spPr>
          <a:xfrm>
            <a:off x="3320256" y="2783781"/>
            <a:ext cx="1382223" cy="518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SMAA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5237173" y="2783781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AAed Scene Buffer</a:t>
            </a:r>
            <a:endParaRPr lang="es-ES" sz="1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708967" y="3043253"/>
            <a:ext cx="534693" cy="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50435" y="2783781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Scene Buffer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2049" y="3043253"/>
            <a:ext cx="53469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78787" y="3047168"/>
            <a:ext cx="534693" cy="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513480" y="2783781"/>
            <a:ext cx="1382223" cy="518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Bilinear</a:t>
            </a:r>
          </a:p>
          <a:p>
            <a:pPr algn="ctr"/>
            <a:r>
              <a:rPr lang="en-US" sz="1600" dirty="0"/>
              <a:t>Upsample</a:t>
            </a:r>
            <a:endParaRPr lang="es-ES" sz="1600" dirty="0"/>
          </a:p>
        </p:txBody>
      </p:sp>
      <p:sp>
        <p:nvSpPr>
          <p:cNvPr id="15" name="Rectangle 14"/>
          <p:cNvSpPr/>
          <p:nvPr/>
        </p:nvSpPr>
        <p:spPr>
          <a:xfrm>
            <a:off x="9436883" y="2782918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Framebuffer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895703" y="3042388"/>
            <a:ext cx="534693" cy="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51129" y="3299162"/>
            <a:ext cx="1733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1200x1080 (for example)</a:t>
            </a:r>
            <a:endParaRPr lang="es-ES" sz="16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57420" y="3295510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1200x1080</a:t>
            </a:r>
            <a:endParaRPr lang="es-E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865866" y="3301862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1920x1080</a:t>
            </a:r>
            <a:endParaRPr lang="es-ES" sz="1600" dirty="0"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20256" y="4793556"/>
            <a:ext cx="1382223" cy="518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SMAA</a:t>
            </a:r>
            <a:endParaRPr lang="es-E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708967" y="5053028"/>
            <a:ext cx="534693" cy="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50435" y="4793556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Scene Buffer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792049" y="5053028"/>
            <a:ext cx="53469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43659" y="4792693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Framebuffer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51128" y="5308937"/>
            <a:ext cx="1733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1200x1080 (for example)</a:t>
            </a:r>
            <a:endParaRPr lang="es-ES" sz="1600" dirty="0"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2642" y="5311637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1920x1080</a:t>
            </a:r>
            <a:endParaRPr lang="es-ES" sz="1600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74551" y="3301862"/>
            <a:ext cx="891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Antialiasing</a:t>
            </a:r>
            <a:endParaRPr lang="es-ES" sz="1600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68751" y="5308937"/>
            <a:ext cx="891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Antialiasing</a:t>
            </a:r>
            <a:endParaRPr lang="es-E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289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Subpixel Jittering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92954" y="1690688"/>
            <a:ext cx="10806091" cy="4201449"/>
            <a:chOff x="623805" y="1690688"/>
            <a:chExt cx="10806091" cy="4201449"/>
          </a:xfrm>
        </p:grpSpPr>
        <p:grpSp>
          <p:nvGrpSpPr>
            <p:cNvPr id="7" name="Group 6"/>
            <p:cNvGrpSpPr/>
            <p:nvPr/>
          </p:nvGrpSpPr>
          <p:grpSpPr>
            <a:xfrm>
              <a:off x="623805" y="1690688"/>
              <a:ext cx="10806091" cy="3739785"/>
              <a:chOff x="930696" y="1690688"/>
              <a:chExt cx="13885069" cy="480536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696" y="1690688"/>
                <a:ext cx="4805362" cy="480536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480527" y="1690689"/>
                <a:ext cx="4805361" cy="480536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0010405" y="1690688"/>
                <a:ext cx="4805360" cy="4805360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190793" y="5245806"/>
              <a:ext cx="24069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SMAA T2x</a:t>
              </a:r>
            </a:p>
            <a:p>
              <a:pPr algn="ctr"/>
              <a:r>
                <a:rPr lang="en-US" dirty="0">
                  <a:latin typeface="+mj-lt"/>
                </a:rPr>
                <a:t>(Default Diagonal Jitter)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89213" y="5245806"/>
              <a:ext cx="18135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SMAA T2x</a:t>
              </a:r>
            </a:p>
            <a:p>
              <a:pPr algn="ctr"/>
              <a:r>
                <a:rPr lang="en-US" dirty="0">
                  <a:latin typeface="+mj-lt"/>
                </a:rPr>
                <a:t>(Horizontal Jitter)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1280" y="5245806"/>
              <a:ext cx="27583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  <a:latin typeface="+mj-lt"/>
                </a:rPr>
                <a:t>New SMAA TU2x Upsampler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Based on [Valient2014]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55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for Offline Reading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slides in this presentation with extra information</a:t>
            </a:r>
          </a:p>
          <a:p>
            <a:r>
              <a:rPr lang="en-US" dirty="0"/>
              <a:t>Slide show mode won’t show them</a:t>
            </a:r>
          </a:p>
          <a:p>
            <a:r>
              <a:rPr lang="en-US" dirty="0"/>
              <a:t>Don’t miss the speaker notes, visible slides have them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771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Bilinear Downsample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start from </a:t>
            </a:r>
            <a:r>
              <a:rPr lang="en-US" dirty="0">
                <a:solidFill>
                  <a:schemeClr val="accent2"/>
                </a:solidFill>
              </a:rPr>
              <a:t>current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previous</a:t>
            </a:r>
            <a:r>
              <a:rPr lang="en-US" dirty="0"/>
              <a:t> frames</a:t>
            </a:r>
          </a:p>
          <a:p>
            <a:r>
              <a:rPr lang="en-US" dirty="0"/>
              <a:t>Rendered with different horizontal subpixel offsets</a:t>
            </a:r>
            <a:endParaRPr lang="es-E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79" y="1966614"/>
            <a:ext cx="4758442" cy="3883620"/>
          </a:xfrm>
        </p:spPr>
      </p:pic>
      <p:sp>
        <p:nvSpPr>
          <p:cNvPr id="8" name="Rectangle 7"/>
          <p:cNvSpPr/>
          <p:nvPr/>
        </p:nvSpPr>
        <p:spPr>
          <a:xfrm>
            <a:off x="9256403" y="3620851"/>
            <a:ext cx="15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Current Frame</a:t>
            </a:r>
            <a:endParaRPr lang="es-E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15402" y="3620851"/>
            <a:ext cx="161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Previous Frame</a:t>
            </a:r>
            <a:endParaRPr lang="es-E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6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Bilinear Downsample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build a </a:t>
            </a:r>
            <a:r>
              <a:rPr lang="en-US" dirty="0">
                <a:solidFill>
                  <a:srgbClr val="7030A0"/>
                </a:solidFill>
              </a:rPr>
              <a:t>2x virtual image</a:t>
            </a:r>
            <a:r>
              <a:rPr lang="en-US" dirty="0"/>
              <a:t> by interlacing the </a:t>
            </a:r>
            <a:r>
              <a:rPr lang="en-US" dirty="0">
                <a:solidFill>
                  <a:schemeClr val="accent1"/>
                </a:solidFill>
              </a:rPr>
              <a:t>previous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current</a:t>
            </a:r>
            <a:r>
              <a:rPr lang="en-US" dirty="0"/>
              <a:t> frames</a:t>
            </a:r>
            <a:endParaRPr lang="es-E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79" y="1966614"/>
            <a:ext cx="4758442" cy="3883620"/>
          </a:xfrm>
        </p:spPr>
      </p:pic>
      <p:sp>
        <p:nvSpPr>
          <p:cNvPr id="10" name="Rectangle 9"/>
          <p:cNvSpPr/>
          <p:nvPr/>
        </p:nvSpPr>
        <p:spPr>
          <a:xfrm>
            <a:off x="7911003" y="3621065"/>
            <a:ext cx="170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+mj-lt"/>
              </a:rPr>
              <a:t>Virtual 2x Image</a:t>
            </a:r>
            <a:endParaRPr lang="es-ES" dirty="0">
              <a:solidFill>
                <a:srgbClr val="7030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61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Bilinear Downsample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However our </a:t>
            </a:r>
            <a:r>
              <a:rPr lang="en-US" dirty="0">
                <a:solidFill>
                  <a:schemeClr val="accent6"/>
                </a:solidFill>
              </a:rPr>
              <a:t>output</a:t>
            </a:r>
            <a:r>
              <a:rPr lang="en-US" dirty="0"/>
              <a:t> image is smaller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79" y="1966615"/>
            <a:ext cx="4758442" cy="3883620"/>
          </a:xfrm>
        </p:spPr>
      </p:pic>
      <p:sp>
        <p:nvSpPr>
          <p:cNvPr id="8" name="Rectangle 7"/>
          <p:cNvSpPr/>
          <p:nvPr/>
        </p:nvSpPr>
        <p:spPr>
          <a:xfrm>
            <a:off x="7278618" y="3621065"/>
            <a:ext cx="170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+mj-lt"/>
              </a:rPr>
              <a:t>Virtual 2x Image</a:t>
            </a:r>
            <a:endParaRPr lang="es-E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78618" y="5850235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</a:rPr>
              <a:t>Output Image</a:t>
            </a:r>
            <a:endParaRPr lang="es-ES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8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Bilinear Downsample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downsample the </a:t>
            </a:r>
            <a:r>
              <a:rPr lang="en-US" dirty="0">
                <a:solidFill>
                  <a:srgbClr val="7030A0"/>
                </a:solidFill>
              </a:rPr>
              <a:t>virtual 2x image</a:t>
            </a:r>
            <a:r>
              <a:rPr lang="en-US" dirty="0"/>
              <a:t> to </a:t>
            </a:r>
            <a:r>
              <a:rPr lang="en-US" dirty="0">
                <a:solidFill>
                  <a:schemeClr val="accent6"/>
                </a:solidFill>
              </a:rPr>
              <a:t>output</a:t>
            </a:r>
            <a:r>
              <a:rPr lang="en-US" dirty="0"/>
              <a:t> resolution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79" y="1966615"/>
            <a:ext cx="4758441" cy="3883620"/>
          </a:xfrm>
        </p:spPr>
      </p:pic>
      <p:sp>
        <p:nvSpPr>
          <p:cNvPr id="8" name="Rectangle 7"/>
          <p:cNvSpPr/>
          <p:nvPr/>
        </p:nvSpPr>
        <p:spPr>
          <a:xfrm>
            <a:off x="7278618" y="3621065"/>
            <a:ext cx="170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+mj-lt"/>
              </a:rPr>
              <a:t>Virtual 2x Image</a:t>
            </a:r>
            <a:endParaRPr lang="es-E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78618" y="5850235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</a:rPr>
              <a:t>Output Image</a:t>
            </a:r>
            <a:endParaRPr lang="es-ES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6188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step:</a:t>
            </a:r>
          </a:p>
          <a:p>
            <a:pPr lvl="1"/>
            <a:r>
              <a:rPr lang="en-US" dirty="0"/>
              <a:t>Calculate position of </a:t>
            </a:r>
            <a:r>
              <a:rPr lang="en-US" dirty="0">
                <a:solidFill>
                  <a:schemeClr val="accent6"/>
                </a:solidFill>
              </a:rPr>
              <a:t>output image</a:t>
            </a:r>
            <a:r>
              <a:rPr lang="en-US" dirty="0"/>
              <a:t> pixel in the </a:t>
            </a:r>
            <a:r>
              <a:rPr lang="en-US" dirty="0">
                <a:solidFill>
                  <a:srgbClr val="7030A0"/>
                </a:solidFill>
              </a:rPr>
              <a:t>virtual 2x image</a:t>
            </a:r>
          </a:p>
          <a:p>
            <a:pPr lvl="1"/>
            <a:r>
              <a:rPr lang="en-US" dirty="0"/>
              <a:t>Bilinear </a:t>
            </a:r>
            <a:r>
              <a:rPr lang="en-US" dirty="0">
                <a:solidFill>
                  <a:srgbClr val="FF0000"/>
                </a:solidFill>
              </a:rPr>
              <a:t>weight</a:t>
            </a:r>
            <a:r>
              <a:rPr lang="en-US" dirty="0"/>
              <a:t> will be the fractional of this position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1018965" y="5467713"/>
            <a:ext cx="10154071" cy="51398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inputDimensions.x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frac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59" y="869389"/>
            <a:ext cx="4758441" cy="38836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28398" y="500057"/>
            <a:ext cx="170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+mj-lt"/>
              </a:rPr>
              <a:t>Virtual 2x Image</a:t>
            </a:r>
            <a:endParaRPr lang="es-E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28398" y="4753009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</a:rPr>
              <a:t>Output Image</a:t>
            </a:r>
            <a:endParaRPr lang="es-ES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816975" y="2282825"/>
            <a:ext cx="0" cy="10255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512970" y="2259807"/>
            <a:ext cx="332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474075" y="2298438"/>
            <a:ext cx="0" cy="106415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883651" y="2297112"/>
            <a:ext cx="7143" cy="106547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8474075" y="3367352"/>
            <a:ext cx="307975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8855870" y="3367352"/>
            <a:ext cx="27781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8484815" y="2829851"/>
            <a:ext cx="332160" cy="0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942806" y="2698122"/>
            <a:ext cx="5677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+mj-lt"/>
              </a:rPr>
              <a:t>weight</a:t>
            </a:r>
            <a:endParaRPr lang="es-E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8765750" y="3322065"/>
            <a:ext cx="102449" cy="102449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794325" y="2236496"/>
            <a:ext cx="45719" cy="45719"/>
          </a:xfrm>
          <a:prstGeom prst="rect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1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215" y="398743"/>
            <a:ext cx="10515600" cy="1325563"/>
          </a:xfrm>
        </p:spPr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step:</a:t>
            </a:r>
          </a:p>
          <a:p>
            <a:pPr lvl="1"/>
            <a:r>
              <a:rPr lang="en-US" dirty="0"/>
              <a:t>Odd positions need to lerp across 2-pixel block boundaries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1018965" y="5303053"/>
            <a:ext cx="10154071" cy="67864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SMAAMod2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c | p | -&gt; | . | p | c |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p | c | -&gt; | . | c | p |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10" y="3989535"/>
            <a:ext cx="1855857" cy="9411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65" y="3989536"/>
            <a:ext cx="1855857" cy="9411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44985" y="3608920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0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30249" y="361390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  <a:endParaRPr lang="es-ES" sz="2000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91262" y="3614030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0</a:t>
            </a:r>
            <a:endParaRPr lang="es-ES" sz="2000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76526" y="361901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1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97662" y="3324003"/>
            <a:ext cx="668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mod2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9" name="Straight Connector 18"/>
          <p:cNvCxnSpPr>
            <a:stCxn id="13" idx="0"/>
            <a:endCxn id="14" idx="0"/>
          </p:cNvCxnSpPr>
          <p:nvPr/>
        </p:nvCxnSpPr>
        <p:spPr>
          <a:xfrm>
            <a:off x="3389416" y="3608920"/>
            <a:ext cx="885264" cy="49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443939" y="3329113"/>
            <a:ext cx="668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mod2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335693" y="3614030"/>
            <a:ext cx="885264" cy="49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7215" y="4290838"/>
            <a:ext cx="1830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solidFill>
                  <a:schemeClr val="accent6"/>
                </a:solidFill>
                <a:latin typeface="+mj-lt"/>
              </a:rPr>
              <a:t>subsampleIndex = 0</a:t>
            </a:r>
            <a:endParaRPr lang="en-US" sz="2000" noProof="1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2756" y="4291900"/>
            <a:ext cx="1830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solidFill>
                  <a:schemeClr val="accent6"/>
                </a:solidFill>
                <a:latin typeface="+mj-lt"/>
              </a:rPr>
              <a:t>subsampleIndex = 1</a:t>
            </a:r>
            <a:endParaRPr lang="en-US" sz="2000" noProof="1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79475" y="4570484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40488" y="4592142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68270" y="4592142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51078" y="4570484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560086" y="4403287"/>
            <a:ext cx="113656" cy="113656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502848" y="4403287"/>
            <a:ext cx="113656" cy="113656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679409" y="3674641"/>
            <a:ext cx="388178" cy="681920"/>
          </a:xfrm>
          <a:prstGeom prst="line">
            <a:avLst/>
          </a:prstGeom>
          <a:ln>
            <a:solidFill>
              <a:srgbClr val="FF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42246" y="3324003"/>
            <a:ext cx="1247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3737"/>
                </a:solidFill>
                <a:latin typeface="+mj-lt"/>
              </a:rPr>
              <a:t>odd position</a:t>
            </a:r>
            <a:endParaRPr lang="es-ES" sz="2000" dirty="0">
              <a:solidFill>
                <a:srgbClr val="FF373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208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215" y="398743"/>
            <a:ext cx="10515600" cy="1325563"/>
          </a:xfrm>
        </p:spPr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step:</a:t>
            </a:r>
          </a:p>
          <a:p>
            <a:pPr lvl="1"/>
            <a:r>
              <a:rPr lang="en-US" dirty="0"/>
              <a:t>Odd positions need to lerp across 2-pixel block boundaries</a:t>
            </a:r>
          </a:p>
          <a:p>
            <a:pPr lvl="1"/>
            <a:r>
              <a:rPr lang="en-US" dirty="0"/>
              <a:t>For them, offset current or previous frame colors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1018965" y="5303053"/>
            <a:ext cx="10154071" cy="67864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SMAAMod2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c | p | -&gt; | . | p | c |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p | c | -&gt; | . | c | p |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10" y="3989535"/>
            <a:ext cx="1855857" cy="9411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65" y="3989536"/>
            <a:ext cx="1855857" cy="9411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44985" y="3608920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0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30249" y="361390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  <a:endParaRPr lang="es-ES" sz="2000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91262" y="3614030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0</a:t>
            </a:r>
            <a:endParaRPr lang="es-ES" sz="2000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76526" y="361901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1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97662" y="3324003"/>
            <a:ext cx="668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mod2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9" name="Straight Connector 18"/>
          <p:cNvCxnSpPr>
            <a:stCxn id="13" idx="0"/>
            <a:endCxn id="14" idx="0"/>
          </p:cNvCxnSpPr>
          <p:nvPr/>
        </p:nvCxnSpPr>
        <p:spPr>
          <a:xfrm>
            <a:off x="3389416" y="3608920"/>
            <a:ext cx="885264" cy="49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443939" y="3329113"/>
            <a:ext cx="668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mod2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335693" y="3614030"/>
            <a:ext cx="885264" cy="49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7215" y="4290838"/>
            <a:ext cx="1830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solidFill>
                  <a:schemeClr val="accent6"/>
                </a:solidFill>
                <a:latin typeface="+mj-lt"/>
              </a:rPr>
              <a:t>subsampleIndex = 0</a:t>
            </a:r>
            <a:endParaRPr lang="en-US" sz="2000" noProof="1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2756" y="4291900"/>
            <a:ext cx="1830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solidFill>
                  <a:schemeClr val="accent6"/>
                </a:solidFill>
                <a:latin typeface="+mj-lt"/>
              </a:rPr>
              <a:t>subsampleIndex = 1</a:t>
            </a:r>
            <a:endParaRPr lang="en-US" sz="2000" noProof="1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79475" y="4570484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40488" y="4592142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68270" y="4592142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560086" y="4403287"/>
            <a:ext cx="113656" cy="113656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502848" y="4403287"/>
            <a:ext cx="113656" cy="113656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 46"/>
          <p:cNvSpPr/>
          <p:nvPr/>
        </p:nvSpPr>
        <p:spPr>
          <a:xfrm>
            <a:off x="3490120" y="4116747"/>
            <a:ext cx="1587793" cy="251842"/>
          </a:xfrm>
          <a:custGeom>
            <a:avLst/>
            <a:gdLst>
              <a:gd name="connsiteX0" fmla="*/ 0 w 3429000"/>
              <a:gd name="connsiteY0" fmla="*/ 238177 h 238177"/>
              <a:gd name="connsiteX1" fmla="*/ 1981200 w 3429000"/>
              <a:gd name="connsiteY1" fmla="*/ 52 h 238177"/>
              <a:gd name="connsiteX2" fmla="*/ 3429000 w 3429000"/>
              <a:gd name="connsiteY2" fmla="*/ 219127 h 23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238177">
                <a:moveTo>
                  <a:pt x="0" y="238177"/>
                </a:moveTo>
                <a:cubicBezTo>
                  <a:pt x="704850" y="120702"/>
                  <a:pt x="1409700" y="3227"/>
                  <a:pt x="1981200" y="52"/>
                </a:cubicBezTo>
                <a:cubicBezTo>
                  <a:pt x="2552700" y="-3123"/>
                  <a:pt x="3173413" y="138164"/>
                  <a:pt x="3429000" y="219127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5103463" y="4356404"/>
            <a:ext cx="204554" cy="204554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755322" y="3999061"/>
            <a:ext cx="916816" cy="91681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951078" y="4570484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09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Third step:</a:t>
            </a:r>
          </a:p>
          <a:p>
            <a:pPr lvl="1"/>
            <a:r>
              <a:rPr lang="en-US" dirty="0"/>
              <a:t>Apply previously calculated offsets</a:t>
            </a:r>
          </a:p>
          <a:p>
            <a:pPr lvl="1"/>
            <a:r>
              <a:rPr lang="en-US" dirty="0"/>
              <a:t>Snap to input texel centers</a:t>
            </a:r>
          </a:p>
          <a:p>
            <a:pPr lvl="1"/>
            <a:r>
              <a:rPr lang="en-US" dirty="0"/>
              <a:t>Convert to texture coordinates</a:t>
            </a:r>
          </a:p>
          <a:p>
            <a:pPr lvl="1"/>
            <a:r>
              <a:rPr lang="en-US" dirty="0"/>
              <a:t>Beware slightly optimized code below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1018963" y="5467713"/>
            <a:ext cx="10154071" cy="51398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(1.0 / inputDimensions.x)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0.25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previousTexcoord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(1.0 / inputDimensions.x)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0.25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97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Fourth step:</a:t>
            </a:r>
          </a:p>
          <a:p>
            <a:pPr lvl="1"/>
            <a:r>
              <a:rPr lang="en-US" dirty="0"/>
              <a:t>Blend of </a:t>
            </a:r>
            <a:r>
              <a:rPr lang="en-US" dirty="0">
                <a:solidFill>
                  <a:schemeClr val="accent2"/>
                </a:solidFill>
              </a:rPr>
              <a:t>current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previous</a:t>
            </a:r>
            <a:r>
              <a:rPr lang="en-US" dirty="0"/>
              <a:t> has </a:t>
            </a:r>
            <a:r>
              <a:rPr lang="en-US" dirty="0">
                <a:solidFill>
                  <a:schemeClr val="accent2"/>
                </a:solidFill>
              </a:rPr>
              <a:t>current</a:t>
            </a:r>
            <a:r>
              <a:rPr lang="en-US" dirty="0"/>
              <a:t> on the left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solidFill>
                  <a:schemeClr val="accent1"/>
                </a:solidFill>
              </a:rPr>
              <a:t>previous</a:t>
            </a:r>
            <a:r>
              <a:rPr lang="en-US" dirty="0"/>
              <a:t> frame color is on the left, reverse the weight</a:t>
            </a:r>
          </a:p>
          <a:p>
            <a:pPr lvl="1"/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1018962" y="5303053"/>
            <a:ext cx="10154071" cy="67864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SMAAXor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–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outputColor</a:t>
            </a:r>
            <a:r>
              <a:rPr lang="en-US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previousColor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94" y="3809835"/>
            <a:ext cx="1855857" cy="9411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870904" y="4390783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42507" y="4390783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361704" y="3681697"/>
            <a:ext cx="29919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361704" y="3645975"/>
            <a:ext cx="0" cy="45986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660901" y="3645975"/>
            <a:ext cx="2242" cy="6344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512050" y="4283640"/>
            <a:ext cx="148851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12666" y="3368976"/>
            <a:ext cx="7972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1 - weight</a:t>
            </a:r>
            <a:endParaRPr lang="es-ES" sz="1600" dirty="0">
              <a:solidFill>
                <a:schemeClr val="accent6"/>
              </a:solidFill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16" y="3809835"/>
            <a:ext cx="1855857" cy="94116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55594" y="4412442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83376" y="4412442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827022" y="3673771"/>
            <a:ext cx="59839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7022" y="3638049"/>
            <a:ext cx="0" cy="45986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419840" y="3638049"/>
            <a:ext cx="2242" cy="6344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977368" y="4275714"/>
            <a:ext cx="442472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18138" y="3361050"/>
            <a:ext cx="601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weight</a:t>
            </a:r>
            <a:endParaRPr lang="es-E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5711823" y="4156158"/>
            <a:ext cx="768350" cy="23266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9781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93520" y="670820"/>
            <a:ext cx="9204960" cy="5222455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SMAATemporalUpsample2x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Calculate position on a virtual 2x sized render target: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SMAA_TEMPORAL_INPUT_RT_METRICS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If debug is enabled, output the virtual 2x sized render target: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#if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SMAA_TEMPORAL_DEBUG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SMAA_TEMPORAL_DEBUG_UPSAMPLE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SMAATemporalUpsample2xDebug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#endif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Odd and even columns need to be processed differently: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SMAAMod2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Reference for current and previous frame pixel locations: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                      mod2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                      0   1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subsampleIndex   0: | p | c |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                 1: | c | p |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If we are in odd pixels, we need to lerp across 2-pixel block boundaries: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c | p | -&gt; | . | p | c |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p | c | -&gt; | . | c | p |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Snap to input resolution pixel centers: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SMAA_TEMPORAL_INPUT_RT_METRICS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0.25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SMAA_TEMPORAL_INPUT_RT_METRICS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0.25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This weight will lerp between previous and current frame colors as if we were bilinearly downsampling this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virtual 2x render target to the output resolution: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frac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If previous is to the left of current pixel, we need to reverse the lerp: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SMAAXor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83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2000" cy="6859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86FFA2-1D77-4D36-96E0-1094483BC046}"/>
              </a:ext>
            </a:extLst>
          </p:cNvPr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237339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TU2x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Dynamic resolution + temporal upsample combo</a:t>
            </a:r>
          </a:p>
          <a:p>
            <a:pPr lvl="1"/>
            <a:r>
              <a:rPr lang="en-US" dirty="0"/>
              <a:t>Rather than virtually vary the resolution, vary the antialiasing quality</a:t>
            </a:r>
          </a:p>
          <a:p>
            <a:r>
              <a:rPr lang="en-US" dirty="0"/>
              <a:t>Always outputs 1080p:</a:t>
            </a:r>
          </a:p>
          <a:p>
            <a:pPr lvl="1"/>
            <a:r>
              <a:rPr lang="en-US" dirty="0"/>
              <a:t>On the upper end:	2x supersampling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On the lower end:	1x supersampling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 between:		1x to 2x supersampling</a:t>
            </a:r>
          </a:p>
          <a:p>
            <a:r>
              <a:rPr lang="en-US" dirty="0"/>
              <a:t>Can directly upsample from any resolution to 1080p</a:t>
            </a:r>
          </a:p>
          <a:p>
            <a:pPr lvl="1"/>
            <a:r>
              <a:rPr lang="en-US" dirty="0"/>
              <a:t>From [960x1080, 1920x1080]</a:t>
            </a:r>
          </a:p>
          <a:p>
            <a:pPr lvl="1"/>
            <a:r>
              <a:rPr lang="en-US" dirty="0"/>
              <a:t>Rather than just from 960x1080</a:t>
            </a:r>
          </a:p>
        </p:txBody>
      </p:sp>
    </p:spTree>
    <p:extLst>
      <p:ext uri="{BB962C8B-B14F-4D97-AF65-F5344CB8AC3E}">
        <p14:creationId xmlns:p14="http://schemas.microsoft.com/office/powerpoint/2010/main" val="1867424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25700"/>
            <a:ext cx="12192000" cy="19177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  <a:t>Filmic SMAA TU4X</a:t>
            </a:r>
            <a:b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</a:br>
            <a:r>
              <a:rPr lang="en-US" sz="4400" dirty="0">
                <a:solidFill>
                  <a:schemeClr val="bg1"/>
                </a:solidFill>
                <a:latin typeface="ArchiType Rounded Regular" pitchFamily="50" charset="0"/>
              </a:rPr>
              <a:t>Dynamic AA 4X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730541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TU4x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Presented method so far can do up to 2x upsampling</a:t>
            </a:r>
          </a:p>
          <a:p>
            <a:r>
              <a:rPr lang="en-US" dirty="0"/>
              <a:t>We have an experimental method that can do up to 4x upsampling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Uses diagonal jitter rather than horizontal:</a:t>
            </a:r>
          </a:p>
          <a:p>
            <a:pPr lvl="1"/>
            <a:r>
              <a:rPr lang="en-US" dirty="0">
                <a:solidFill>
                  <a:srgbClr val="EA7C30"/>
                </a:solidFill>
              </a:rPr>
              <a:t>Current frame</a:t>
            </a:r>
          </a:p>
          <a:p>
            <a:pPr lvl="1"/>
            <a:r>
              <a:rPr lang="en-US" dirty="0">
                <a:solidFill>
                  <a:srgbClr val="5A9AD4"/>
                </a:solidFill>
              </a:rPr>
              <a:t>Previous frame</a:t>
            </a:r>
            <a:endParaRPr lang="en-US" dirty="0"/>
          </a:p>
          <a:p>
            <a:r>
              <a:rPr lang="en-US" dirty="0"/>
              <a:t>Reconstructs: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Missing samples </a:t>
            </a:r>
            <a:r>
              <a:rPr lang="en-US" dirty="0"/>
              <a:t>from </a:t>
            </a:r>
            <a:r>
              <a:rPr lang="en-US" dirty="0">
                <a:solidFill>
                  <a:srgbClr val="EA7C30"/>
                </a:solidFill>
              </a:rPr>
              <a:t>orange</a:t>
            </a:r>
            <a:r>
              <a:rPr lang="en-US" dirty="0"/>
              <a:t> and </a:t>
            </a:r>
            <a:r>
              <a:rPr lang="en-US" dirty="0">
                <a:solidFill>
                  <a:srgbClr val="5A9AD4"/>
                </a:solidFill>
              </a:rPr>
              <a:t>blue</a:t>
            </a:r>
            <a:r>
              <a:rPr lang="en-US" dirty="0"/>
              <a:t> samples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5" y="3459224"/>
            <a:ext cx="3619500" cy="27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2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TU4x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6055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Pixel art upsampling algorithms have been doing similar reconstructions (hqx)</a:t>
            </a:r>
          </a:p>
          <a:p>
            <a:pPr lvl="1"/>
            <a:r>
              <a:rPr lang="en-US" dirty="0"/>
              <a:t>Core difference is that the input here is checkerboarded =&gt; Easier reconstruction</a:t>
            </a:r>
          </a:p>
          <a:p>
            <a:r>
              <a:rPr lang="en-US" dirty="0"/>
              <a:t>Similar problem to demosaicing [Phelippeau2009]</a:t>
            </a:r>
          </a:p>
          <a:p>
            <a:r>
              <a:rPr lang="en-US" dirty="0"/>
              <a:t>We extended the highly efficient </a:t>
            </a:r>
            <a:r>
              <a:rPr lang="en-US" dirty="0">
                <a:solidFill>
                  <a:schemeClr val="tx1"/>
                </a:solidFill>
              </a:rPr>
              <a:t>[Berghoff2016] </a:t>
            </a:r>
            <a:r>
              <a:rPr lang="en-US" dirty="0"/>
              <a:t>differential blend to a temporal checkerboard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705025" y="3615066"/>
            <a:ext cx="8781949" cy="2499632"/>
            <a:chOff x="795337" y="3248025"/>
            <a:chExt cx="10601325" cy="3017487"/>
          </a:xfrm>
        </p:grpSpPr>
        <p:grpSp>
          <p:nvGrpSpPr>
            <p:cNvPr id="10" name="Group 9"/>
            <p:cNvGrpSpPr/>
            <p:nvPr/>
          </p:nvGrpSpPr>
          <p:grpSpPr>
            <a:xfrm>
              <a:off x="795337" y="3248025"/>
              <a:ext cx="5181598" cy="3017487"/>
              <a:chOff x="795337" y="3248025"/>
              <a:chExt cx="5181598" cy="301748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337" y="3248025"/>
                <a:ext cx="5181598" cy="2590799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2725698" y="5838824"/>
                <a:ext cx="1320881" cy="426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HQX Input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15062" y="3248025"/>
              <a:ext cx="5181600" cy="3017487"/>
              <a:chOff x="6215062" y="3248025"/>
              <a:chExt cx="5181600" cy="3017487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5062" y="3248025"/>
                <a:ext cx="5181600" cy="2590800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8047268" y="5838824"/>
                <a:ext cx="1517188" cy="426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HQX 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6870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Differential Blend Recap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the checkerboarded input</a:t>
            </a:r>
          </a:p>
          <a:p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/>
              <a:t> pixels are missing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70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Differential Blend Recap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the target ideal reconstruction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45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Differential Blend Recap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Determine color of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 pixel by checking </a:t>
            </a:r>
            <a:r>
              <a:rPr lang="en-US" dirty="0">
                <a:solidFill>
                  <a:schemeClr val="accent1"/>
                </a:solidFill>
              </a:rPr>
              <a:t>horizontal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vertical</a:t>
            </a:r>
            <a:r>
              <a:rPr lang="en-US" dirty="0"/>
              <a:t> neighbor blends</a:t>
            </a:r>
          </a:p>
          <a:p>
            <a:r>
              <a:rPr lang="en-US" dirty="0"/>
              <a:t>Keep the neighbor blend with the lowest color </a:t>
            </a:r>
            <a:r>
              <a:rPr lang="en-US" b="1" dirty="0"/>
              <a:t>difference</a:t>
            </a:r>
            <a:endParaRPr lang="es-E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55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Differential Blend Recap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Determine color of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 pixel by checking </a:t>
            </a:r>
            <a:r>
              <a:rPr lang="en-US" dirty="0">
                <a:solidFill>
                  <a:schemeClr val="accent1"/>
                </a:solidFill>
              </a:rPr>
              <a:t>horizontal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vertical</a:t>
            </a:r>
            <a:r>
              <a:rPr lang="en-US" dirty="0"/>
              <a:t> neighbor blends</a:t>
            </a:r>
          </a:p>
          <a:p>
            <a:r>
              <a:rPr lang="en-US" dirty="0"/>
              <a:t>Keep the neighbor blend with the lowest color </a:t>
            </a:r>
            <a:r>
              <a:rPr lang="en-US" b="1" dirty="0"/>
              <a:t>difference</a:t>
            </a:r>
          </a:p>
          <a:p>
            <a:r>
              <a:rPr lang="en-US" dirty="0"/>
              <a:t>For the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 pixel, that would be the </a:t>
            </a:r>
            <a:r>
              <a:rPr lang="en-US" dirty="0">
                <a:solidFill>
                  <a:schemeClr val="accent1"/>
                </a:solidFill>
              </a:rPr>
              <a:t>horizontal</a:t>
            </a:r>
            <a:r>
              <a:rPr lang="en-US" dirty="0"/>
              <a:t> blend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1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Checkerboard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1703705"/>
            <a:ext cx="4165600" cy="4165600"/>
          </a:xfrm>
        </p:spPr>
      </p:pic>
      <p:sp>
        <p:nvSpPr>
          <p:cNvPr id="12" name="Rectangle 11"/>
          <p:cNvSpPr/>
          <p:nvPr/>
        </p:nvSpPr>
        <p:spPr>
          <a:xfrm>
            <a:off x="5097780" y="1767430"/>
            <a:ext cx="6629400" cy="2789610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SMAA_NEIGHBORHOOD_WEST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SMAA_NEIGHBORHOOD_EAST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SMAA_NEIGHBORHOOD_NORTH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previousNeighborhood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SMAA_NEIGHBORHOOD_SOUTH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previousColor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SMAA_NEIGHBORHOOD_WEST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previousNeighborhood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SMAA_NEIGHBORHOOD_EAST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SMAA_NEIGHBORHOOD_NORTH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SMAA_NEIGHBORHOOD_SOUTH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SMAADifferentialBlendCalculateWeight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previousReconstructedColor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// p'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currentReconstructedColor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c‘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previousReconstructedColor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currentReconstructedColor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97780" y="4809043"/>
            <a:ext cx="6629400" cy="99168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038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Checkerboard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1703705"/>
            <a:ext cx="4165600" cy="4165600"/>
          </a:xfrm>
        </p:spPr>
      </p:pic>
      <p:sp>
        <p:nvSpPr>
          <p:cNvPr id="7" name="Rectangle 6"/>
          <p:cNvSpPr/>
          <p:nvPr/>
        </p:nvSpPr>
        <p:spPr>
          <a:xfrm>
            <a:off x="1450130" y="2637322"/>
            <a:ext cx="1216869" cy="22775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4159" y="2261482"/>
            <a:ext cx="3228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j-lt"/>
              </a:rPr>
              <a:t>Downsample (Average)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9732" y="2879913"/>
            <a:ext cx="194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Filmic SMAA TU2x</a:t>
            </a:r>
          </a:p>
          <a:p>
            <a:pPr algn="r"/>
            <a:r>
              <a:rPr lang="en-US" sz="1400" dirty="0">
                <a:latin typeface="+mj-lt"/>
              </a:rPr>
              <a:t>960x1080 to 1920x1080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4324" y="4114631"/>
            <a:ext cx="2475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+mj-lt"/>
              </a:rPr>
              <a:t>Filmic SMAA TU4x</a:t>
            </a:r>
          </a:p>
          <a:p>
            <a:pPr algn="r"/>
            <a:r>
              <a:rPr lang="en-US" sz="1400" dirty="0">
                <a:latin typeface="+mj-lt"/>
              </a:rPr>
              <a:t>960x1080 to 1920x1080 + 2xAA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09" y="2637322"/>
            <a:ext cx="3709191" cy="10699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09" y="3872040"/>
            <a:ext cx="3709191" cy="10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8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9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18F301-D3AC-4523-B873-C64ED9D5B425}"/>
              </a:ext>
            </a:extLst>
          </p:cNvPr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325614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Checkerboard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1703705"/>
            <a:ext cx="4165600" cy="4165600"/>
          </a:xfrm>
        </p:spPr>
      </p:pic>
      <p:sp>
        <p:nvSpPr>
          <p:cNvPr id="7" name="Rectangle 6"/>
          <p:cNvSpPr/>
          <p:nvPr/>
        </p:nvSpPr>
        <p:spPr>
          <a:xfrm>
            <a:off x="2491530" y="2637322"/>
            <a:ext cx="1216869" cy="22775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5559" y="2261482"/>
            <a:ext cx="3228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j-lt"/>
              </a:rPr>
              <a:t>Downsample (Average)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9732" y="2879913"/>
            <a:ext cx="194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Filmic SMAA TU2x</a:t>
            </a:r>
          </a:p>
          <a:p>
            <a:pPr algn="r"/>
            <a:r>
              <a:rPr lang="en-US" sz="1400" dirty="0">
                <a:latin typeface="+mj-lt"/>
              </a:rPr>
              <a:t>960x1080 to 1920x1080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4324" y="4114631"/>
            <a:ext cx="2475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+mj-lt"/>
              </a:rPr>
              <a:t>Filmic SMAA TU4x</a:t>
            </a:r>
          </a:p>
          <a:p>
            <a:pPr algn="r"/>
            <a:r>
              <a:rPr lang="en-US" sz="1400" dirty="0">
                <a:latin typeface="+mj-lt"/>
              </a:rPr>
              <a:t>960x1080 to 1920x1080 + 2xAA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09" y="2637322"/>
            <a:ext cx="3709191" cy="10699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09" y="3872040"/>
            <a:ext cx="3709191" cy="10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83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Checkerboard Permutations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6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Permutations are mirrors along x and y axes</a:t>
            </a:r>
          </a:p>
          <a:p>
            <a:r>
              <a:rPr lang="en-US" dirty="0"/>
              <a:t>Handle permutations by mirroring offsets of texture coordinates before fetching neighborhoods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187439"/>
            <a:ext cx="12192000" cy="670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78" y="3273424"/>
            <a:ext cx="2555877" cy="2555877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76" y="3273424"/>
            <a:ext cx="2555877" cy="2555877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74" y="3273423"/>
            <a:ext cx="2555877" cy="25558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9970" y="5939742"/>
            <a:ext cx="1818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latin typeface="+mj-lt"/>
              </a:rPr>
              <a:t>subsampleIndex = 0</a:t>
            </a:r>
          </a:p>
          <a:p>
            <a:pPr algn="ctr"/>
            <a:r>
              <a:rPr lang="en-US" sz="1600" noProof="1">
                <a:latin typeface="+mj-lt"/>
              </a:rPr>
              <a:t>subsampleSwap = 0</a:t>
            </a:r>
            <a:endParaRPr lang="en-US" sz="2000" noProof="1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28068" y="5939742"/>
            <a:ext cx="1818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latin typeface="+mj-lt"/>
              </a:rPr>
              <a:t>subsampleIndex = 1</a:t>
            </a:r>
          </a:p>
          <a:p>
            <a:pPr algn="ctr"/>
            <a:r>
              <a:rPr lang="en-US" sz="1600" noProof="1">
                <a:latin typeface="+mj-lt"/>
              </a:rPr>
              <a:t>subsampleSwap = 0</a:t>
            </a:r>
            <a:endParaRPr lang="en-US" sz="2000" noProof="1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6166" y="5939742"/>
            <a:ext cx="1818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latin typeface="+mj-lt"/>
              </a:rPr>
              <a:t>subsampleIndex = 0</a:t>
            </a:r>
          </a:p>
          <a:p>
            <a:pPr algn="ctr"/>
            <a:r>
              <a:rPr lang="en-US" sz="1600" noProof="1">
                <a:latin typeface="+mj-lt"/>
              </a:rPr>
              <a:t>subsampleSwap = 1</a:t>
            </a:r>
            <a:endParaRPr lang="en-US" sz="2000" noProof="1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24264" y="5939742"/>
            <a:ext cx="1818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latin typeface="+mj-lt"/>
              </a:rPr>
              <a:t>subsampleIndex = 1</a:t>
            </a:r>
          </a:p>
          <a:p>
            <a:pPr algn="ctr"/>
            <a:r>
              <a:rPr lang="en-US" sz="1600" noProof="1">
                <a:latin typeface="+mj-lt"/>
              </a:rPr>
              <a:t>subsampleSwap = 1</a:t>
            </a:r>
            <a:endParaRPr lang="en-US" sz="2000" noProof="1">
              <a:latin typeface="+mj-lt"/>
            </a:endParaRPr>
          </a:p>
        </p:txBody>
      </p:sp>
      <p:pic>
        <p:nvPicPr>
          <p:cNvPr id="20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7" y="3275296"/>
            <a:ext cx="2552130" cy="25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4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Differential Blend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We use same blend direction for both reconstructed pixels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Better performance</a:t>
                </a:r>
              </a:p>
              <a:p>
                <a:r>
                  <a:rPr lang="en-US" dirty="0"/>
                  <a:t>Better quality due to bigger search window</a:t>
                </a:r>
              </a:p>
              <a:p>
                <a:pPr lvl="1"/>
                <a:r>
                  <a:rPr lang="en-US" dirty="0"/>
                  <a:t>Less dithering-like artifacts</a:t>
                </a:r>
              </a:p>
              <a:p>
                <a:r>
                  <a:rPr lang="en-US" dirty="0"/>
                  <a:t>Bonus:</a:t>
                </a:r>
              </a:p>
              <a:p>
                <a:pPr lvl="1"/>
                <a:r>
                  <a:rPr lang="en-US" dirty="0"/>
                  <a:t>Avoid </a:t>
                </a:r>
                <a:r>
                  <a:rPr lang="en-US" noProof="1"/>
                  <a:t>sqrts</a:t>
                </a:r>
                <a:r>
                  <a:rPr lang="en-US" dirty="0"/>
                  <a:t> by working with lumas</a:t>
                </a:r>
              </a:p>
              <a:p>
                <a:pPr lvl="1"/>
                <a:r>
                  <a:rPr lang="en-US" dirty="0"/>
                  <a:t>Calculated in one shot with med3</a:t>
                </a:r>
              </a:p>
              <a:p>
                <a:pPr lvl="1"/>
                <a:r>
                  <a:rPr lang="en-US" dirty="0"/>
                  <a:t>Avoid some </a:t>
                </a:r>
                <a:r>
                  <a:rPr lang="en-US" noProof="1"/>
                  <a:t>rcps</a:t>
                </a:r>
                <a:r>
                  <a:rPr lang="en-US" dirty="0"/>
                  <a:t> by swapping the weights from vertical to the horizontal blends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047" r="-1059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591300" y="2103956"/>
            <a:ext cx="4678680" cy="360893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SMAADifferentialBlendCalculateWeight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deltaH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SMAA_LUMA_FAST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-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GB" sz="800" noProof="1">
              <a:solidFill>
                <a:srgbClr val="B4B4B4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])),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SMAA_LUMA_FAST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deltaV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SMAA_LUMA_FAST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endParaRPr lang="en-GB" sz="800" noProof="1">
              <a:solidFill>
                <a:srgbClr val="DCDCDC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])),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SMAA_LUMA_FAST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endParaRPr lang="en-GB" sz="800" noProof="1">
              <a:solidFill>
                <a:srgbClr val="DCDCDC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deltaV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1e-3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deltaV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1e-3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1e-3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1e-3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87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Checkerboard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Algorithm:</a:t>
            </a:r>
          </a:p>
          <a:p>
            <a:pPr lvl="1"/>
            <a:r>
              <a:rPr lang="en-US" dirty="0"/>
              <a:t>Render to EQAA spatial checkboard</a:t>
            </a:r>
          </a:p>
          <a:p>
            <a:pPr lvl="1"/>
            <a:r>
              <a:rPr lang="en-US" dirty="0"/>
              <a:t>Fills checkerboard with temporal information</a:t>
            </a:r>
          </a:p>
          <a:p>
            <a:pPr lvl="1"/>
            <a:r>
              <a:rPr lang="en-US" dirty="0"/>
              <a:t>If it fails, uses differential blend over the spatial checkerboard to fill missing pixels</a:t>
            </a:r>
          </a:p>
          <a:p>
            <a:pPr lvl="1"/>
            <a:r>
              <a:rPr lang="en-US" dirty="0"/>
              <a:t>Temporal and spatial reconstruction overlap, spatial one backs up temporal one</a:t>
            </a:r>
          </a:p>
          <a:p>
            <a:pPr lvl="1"/>
            <a:r>
              <a:rPr lang="en-US" b="1" dirty="0"/>
              <a:t>2x output</a:t>
            </a:r>
          </a:p>
          <a:p>
            <a:r>
              <a:rPr lang="en-US" dirty="0">
                <a:solidFill>
                  <a:schemeClr val="accent2"/>
                </a:solidFill>
              </a:rPr>
              <a:t>Our approach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Render temporal checkerboard</a:t>
            </a:r>
          </a:p>
          <a:p>
            <a:pPr lvl="1"/>
            <a:r>
              <a:rPr lang="en-US" dirty="0"/>
              <a:t>Upsample horizontally using temporal information</a:t>
            </a:r>
          </a:p>
          <a:p>
            <a:pPr lvl="1"/>
            <a:r>
              <a:rPr lang="en-US" dirty="0"/>
              <a:t>Upsample vertically using spatial checkerboard reconstruction</a:t>
            </a:r>
          </a:p>
          <a:p>
            <a:pPr lvl="1"/>
            <a:r>
              <a:rPr lang="en-US" b="1" dirty="0"/>
              <a:t>4x output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30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Resolution + Bilinear Upsample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0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TU2x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9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TU4x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42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Resolution + Bilinear Upsample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26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TU2x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9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TU4x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9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94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69480" y="1333500"/>
            <a:ext cx="975360" cy="975360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608277" y="1569061"/>
            <a:ext cx="148004" cy="2432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739245" y="1805171"/>
            <a:ext cx="49823" cy="4982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75647-F928-41FF-AAE9-98FCDEFC7F51}"/>
              </a:ext>
            </a:extLst>
          </p:cNvPr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507176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4112337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"/>
            <a:ext cx="12191999" cy="68526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666572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"/>
            <a:ext cx="12191999" cy="6852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45297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77"/>
            <a:ext cx="12191997" cy="68526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599051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912855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486084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345240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58359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669904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69959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Ghosting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377" y="2153603"/>
            <a:ext cx="2429933" cy="2733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10" y="2153603"/>
            <a:ext cx="2452714" cy="2733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66442" y="4887278"/>
            <a:ext cx="2495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Without</a:t>
            </a:r>
          </a:p>
          <a:p>
            <a:pPr algn="ctr"/>
            <a:r>
              <a:rPr lang="en-US" dirty="0"/>
              <a:t>Temporal Supersampling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9561" y="4887277"/>
            <a:ext cx="2495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With</a:t>
            </a:r>
          </a:p>
          <a:p>
            <a:pPr algn="ctr"/>
            <a:r>
              <a:rPr lang="en-US" dirty="0"/>
              <a:t>Temporal Supersampling</a:t>
            </a:r>
          </a:p>
        </p:txBody>
      </p:sp>
    </p:spTree>
    <p:extLst>
      <p:ext uri="{BB962C8B-B14F-4D97-AF65-F5344CB8AC3E}">
        <p14:creationId xmlns:p14="http://schemas.microsoft.com/office/powerpoint/2010/main" val="720209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834630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078203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612080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727221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6030882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29466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778945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370285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488936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91908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Clamp [Lottes2011]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4849" y="1825625"/>
            <a:ext cx="5262301" cy="41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26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3151809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010000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752515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302798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8841384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7181360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834221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41660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2293872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58511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Morphological Component</a:t>
            </a:r>
          </a:p>
          <a:p>
            <a:r>
              <a:rPr lang="en-US" dirty="0"/>
              <a:t>Temporal Supersampling Component</a:t>
            </a:r>
          </a:p>
          <a:p>
            <a:r>
              <a:rPr lang="en-US" dirty="0"/>
              <a:t>Temporal Filtering Component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[Jimenez2016]  </a:t>
            </a:r>
            <a:r>
              <a:rPr lang="en-US" dirty="0"/>
              <a:t>Filmic SMAA: Sharp Morphological and Temporal Antialiasing</a:t>
            </a:r>
          </a:p>
        </p:txBody>
      </p:sp>
    </p:spTree>
    <p:extLst>
      <p:ext uri="{BB962C8B-B14F-4D97-AF65-F5344CB8AC3E}">
        <p14:creationId xmlns:p14="http://schemas.microsoft.com/office/powerpoint/2010/main" val="41511706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4960745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169737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0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3042363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61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8024952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610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100485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8" cy="68610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9707153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146356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9630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0367920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5" y="0"/>
            <a:ext cx="3547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7040812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843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65213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36035"/>
          </a:xfrm>
        </p:spPr>
        <p:txBody>
          <a:bodyPr>
            <a:normAutofit/>
          </a:bodyPr>
          <a:lstStyle/>
          <a:p>
            <a:r>
              <a:rPr lang="en-US" dirty="0"/>
              <a:t>Dynamic AA 2x – </a:t>
            </a:r>
            <a:r>
              <a:rPr lang="en-US" dirty="0">
                <a:solidFill>
                  <a:schemeClr val="accent2"/>
                </a:solidFill>
              </a:rPr>
              <a:t>Filmic SMAA TU2x</a:t>
            </a:r>
          </a:p>
          <a:p>
            <a:r>
              <a:rPr lang="en-US" dirty="0"/>
              <a:t>Dynamic AA 4x – </a:t>
            </a:r>
            <a:r>
              <a:rPr lang="en-US" dirty="0">
                <a:solidFill>
                  <a:schemeClr val="accent2"/>
                </a:solidFill>
              </a:rPr>
              <a:t>Filmic SMAA TU4x</a:t>
            </a:r>
          </a:p>
          <a:p>
            <a:r>
              <a:rPr lang="en-US" dirty="0"/>
              <a:t>New Temporal Toolset:</a:t>
            </a:r>
          </a:p>
          <a:p>
            <a:pPr lvl="1"/>
            <a:r>
              <a:rPr lang="en-US" dirty="0"/>
              <a:t>1-Sample Spatio-Temporal Bicubic Resampling</a:t>
            </a:r>
          </a:p>
          <a:p>
            <a:pPr lvl="1"/>
            <a:r>
              <a:rPr lang="en-US" dirty="0"/>
              <a:t>Fast Temporal Wide Resolves</a:t>
            </a:r>
          </a:p>
          <a:p>
            <a:pPr lvl="1"/>
            <a:r>
              <a:rPr lang="en-US" dirty="0"/>
              <a:t>Dynamic Subpixel Jittering</a:t>
            </a:r>
          </a:p>
          <a:p>
            <a:pPr lvl="1"/>
            <a:r>
              <a:rPr lang="en-US" dirty="0"/>
              <a:t>Halfres Velocity Packing</a:t>
            </a:r>
          </a:p>
          <a:p>
            <a:pPr lvl="1"/>
            <a:r>
              <a:rPr lang="en-US" dirty="0"/>
              <a:t>Bit Depth Aware Exponential Accumulation Blending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41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489085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20"/>
            <a:ext cx="12191998" cy="68604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79630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998899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604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22245" y="0"/>
            <a:ext cx="3547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627862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60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86843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9141547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 Upsampler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19725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So far used for 2x vertical AA</a:t>
            </a:r>
          </a:p>
          <a:p>
            <a:pPr lvl="1"/>
            <a:r>
              <a:rPr lang="en-US" sz="1800" dirty="0"/>
              <a:t>Horizontal is dynamic bilinear as Dynamic AA 2x</a:t>
            </a:r>
          </a:p>
          <a:p>
            <a:pPr lvl="1"/>
            <a:r>
              <a:rPr lang="en-US" sz="1800" dirty="0"/>
              <a:t>Fixed vertical bilinear downsample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Full 4x output</a:t>
            </a:r>
          </a:p>
          <a:p>
            <a:pPr lvl="1"/>
            <a:r>
              <a:rPr lang="en-US" sz="1800" dirty="0"/>
              <a:t>Doubles state-of-the-art upsampler capabilities</a:t>
            </a:r>
          </a:p>
          <a:p>
            <a:pPr lvl="1"/>
            <a:r>
              <a:rPr lang="en-US" sz="1800" dirty="0"/>
              <a:t>Dynamic AA from 1920x1080 to 3840x2160 (with no bilinear upscale involved)</a:t>
            </a:r>
          </a:p>
          <a:p>
            <a:pPr lvl="1"/>
            <a:r>
              <a:rPr lang="en-US" sz="1800" dirty="0"/>
              <a:t>Full 4k pixels regardless of input resolution</a:t>
            </a:r>
          </a:p>
          <a:p>
            <a:pPr lvl="2"/>
            <a:r>
              <a:rPr lang="en-US" sz="1400" dirty="0"/>
              <a:t>2k texture details when starting from quarter res</a:t>
            </a:r>
          </a:p>
          <a:p>
            <a:pPr lvl="2"/>
            <a:r>
              <a:rPr lang="en-US" sz="1400" dirty="0"/>
              <a:t>4k texture details when starting from half res</a:t>
            </a:r>
          </a:p>
          <a:p>
            <a:endParaRPr lang="en-US" sz="2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7417797" y="877590"/>
            <a:ext cx="3821702" cy="2708810"/>
            <a:chOff x="7193542" y="456597"/>
            <a:chExt cx="4160258" cy="29487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4353" y="920441"/>
              <a:ext cx="3309447" cy="248493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83023" y="851416"/>
              <a:ext cx="954996" cy="9549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93542" y="456597"/>
              <a:ext cx="2533963" cy="402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+mj-lt"/>
                </a:rPr>
                <a:t>Downsample (Average)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2797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Resolution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7750638" y="2420409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51241" y="4065111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3954" y="4065111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0638" y="2420409"/>
            <a:ext cx="1399032" cy="1584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5200" y="2420409"/>
            <a:ext cx="2790612" cy="156971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14836" y="1983609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8123" y="2420409"/>
            <a:ext cx="2790612" cy="15697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30274" y="1964836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</p:spTree>
    <p:extLst>
      <p:ext uri="{BB962C8B-B14F-4D97-AF65-F5344CB8AC3E}">
        <p14:creationId xmlns:p14="http://schemas.microsoft.com/office/powerpoint/2010/main" val="965030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754364" y="2420409"/>
            <a:ext cx="2790612" cy="15622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38150" y="2412963"/>
            <a:ext cx="5577840" cy="159212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 Upsampler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7750638" y="2420409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51241" y="4065111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3954" y="4065111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0638" y="2420409"/>
            <a:ext cx="1399032" cy="1584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5200" y="2420409"/>
            <a:ext cx="2790612" cy="156971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14836" y="1983609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8123" y="2420409"/>
            <a:ext cx="2790612" cy="15697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30274" y="1964836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</p:spTree>
    <p:extLst>
      <p:ext uri="{BB962C8B-B14F-4D97-AF65-F5344CB8AC3E}">
        <p14:creationId xmlns:p14="http://schemas.microsoft.com/office/powerpoint/2010/main" val="14148596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754364" y="2420409"/>
            <a:ext cx="2790612" cy="15622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38150" y="2412963"/>
            <a:ext cx="5577840" cy="314553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 Upsampler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7750638" y="2420409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750638" y="2420409"/>
            <a:ext cx="1399032" cy="81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5200" y="2420409"/>
            <a:ext cx="2790612" cy="156971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89188" y="1983609"/>
            <a:ext cx="1682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 (4k)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8123" y="2420409"/>
            <a:ext cx="2790612" cy="15697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30274" y="1964836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3744A3-1B70-4E69-AEF6-F10A7010BAF9}"/>
              </a:ext>
            </a:extLst>
          </p:cNvPr>
          <p:cNvSpPr/>
          <p:nvPr/>
        </p:nvSpPr>
        <p:spPr>
          <a:xfrm>
            <a:off x="3251241" y="5622299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34CD8E-E693-415D-B437-6105C81DA567}"/>
              </a:ext>
            </a:extLst>
          </p:cNvPr>
          <p:cNvSpPr/>
          <p:nvPr/>
        </p:nvSpPr>
        <p:spPr>
          <a:xfrm>
            <a:off x="8313955" y="4065111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34CD8E-E693-415D-B437-6105C81DA567}"/>
              </a:ext>
            </a:extLst>
          </p:cNvPr>
          <p:cNvSpPr/>
          <p:nvPr/>
        </p:nvSpPr>
        <p:spPr>
          <a:xfrm>
            <a:off x="9152185" y="2950658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1k</a:t>
            </a:r>
          </a:p>
        </p:txBody>
      </p:sp>
    </p:spTree>
    <p:extLst>
      <p:ext uri="{BB962C8B-B14F-4D97-AF65-F5344CB8AC3E}">
        <p14:creationId xmlns:p14="http://schemas.microsoft.com/office/powerpoint/2010/main" val="41117775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691CE-F201-4475-89E3-848E6E2D4B81}"/>
              </a:ext>
            </a:extLst>
          </p:cNvPr>
          <p:cNvGrpSpPr/>
          <p:nvPr/>
        </p:nvGrpSpPr>
        <p:grpSpPr>
          <a:xfrm>
            <a:off x="921489" y="2040919"/>
            <a:ext cx="10349023" cy="3218121"/>
            <a:chOff x="873642" y="1495647"/>
            <a:chExt cx="10349023" cy="32181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350C6-B73E-4367-84D7-0075A076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42" y="1495647"/>
              <a:ext cx="3218121" cy="321812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A4E86159-765C-4EC9-AC52-6D9935ED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094" y="1495647"/>
              <a:ext cx="3218120" cy="32181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EEAB1E-EE0C-4E42-86FA-91B3EF19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44" y="1495647"/>
              <a:ext cx="3218121" cy="321812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556CD-5946-470E-90AF-F105C7A3CCF7}"/>
              </a:ext>
            </a:extLst>
          </p:cNvPr>
          <p:cNvSpPr/>
          <p:nvPr/>
        </p:nvSpPr>
        <p:spPr>
          <a:xfrm>
            <a:off x="5453534" y="5386170"/>
            <a:ext cx="1280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1B1C28"/>
                </a:solidFill>
                <a:latin typeface="+mj-lt"/>
              </a:rPr>
              <a:t>No upsampling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19D1664-9501-49D7-9070-0C05664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909973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691CE-F201-4475-89E3-848E6E2D4B81}"/>
              </a:ext>
            </a:extLst>
          </p:cNvPr>
          <p:cNvGrpSpPr/>
          <p:nvPr/>
        </p:nvGrpSpPr>
        <p:grpSpPr>
          <a:xfrm>
            <a:off x="921489" y="2040919"/>
            <a:ext cx="10349023" cy="3218121"/>
            <a:chOff x="873642" y="1495647"/>
            <a:chExt cx="10349023" cy="32181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350C6-B73E-4367-84D7-0075A076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42" y="1495647"/>
              <a:ext cx="3218121" cy="321812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E86159-765C-4EC9-AC52-6D9935ED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094" y="1495647"/>
              <a:ext cx="3218120" cy="32181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EEAB1E-EE0C-4E42-86FA-91B3EF19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44" y="1495647"/>
              <a:ext cx="3218121" cy="321812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556CD-5946-470E-90AF-F105C7A3CCF7}"/>
              </a:ext>
            </a:extLst>
          </p:cNvPr>
          <p:cNvSpPr/>
          <p:nvPr/>
        </p:nvSpPr>
        <p:spPr>
          <a:xfrm>
            <a:off x="4063189" y="5386170"/>
            <a:ext cx="406092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</a:rPr>
              <a:t>Filmic SMAA TU2x</a:t>
            </a:r>
          </a:p>
          <a:p>
            <a:pPr algn="ctr"/>
            <a:r>
              <a:rPr lang="en-US" sz="1200" dirty="0">
                <a:solidFill>
                  <a:schemeClr val="accent2"/>
                </a:solidFill>
                <a:latin typeface="+mj-lt"/>
              </a:rPr>
              <a:t>(Morphological removed to see upsampling effect in isolation)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5F0157-A853-4620-A8EA-A35A1D7A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5210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1B1C28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10935</TotalTime>
  <Words>11536</Words>
  <Application>Microsoft Office PowerPoint</Application>
  <PresentationFormat>宽屏</PresentationFormat>
  <Paragraphs>1786</Paragraphs>
  <Slides>172</Slides>
  <Notes>123</Notes>
  <HiddenSlides>50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79" baseType="lpstr">
      <vt:lpstr>Calibri</vt:lpstr>
      <vt:lpstr>Source Code Pro Light</vt:lpstr>
      <vt:lpstr>ArchiType Rounded Regular</vt:lpstr>
      <vt:lpstr>Calibri Light</vt:lpstr>
      <vt:lpstr>Cambria Math</vt:lpstr>
      <vt:lpstr>Arial</vt:lpstr>
      <vt:lpstr>Office Theme</vt:lpstr>
      <vt:lpstr>PowerPoint 演示文稿</vt:lpstr>
      <vt:lpstr>Notice for Offline Reading</vt:lpstr>
      <vt:lpstr>PowerPoint 演示文稿</vt:lpstr>
      <vt:lpstr>PowerPoint 演示文稿</vt:lpstr>
      <vt:lpstr>PowerPoint 演示文稿</vt:lpstr>
      <vt:lpstr>Reprojection Ghosting</vt:lpstr>
      <vt:lpstr>Neighborhood Clamp [Lottes2011]</vt:lpstr>
      <vt:lpstr>Filmic SMAA</vt:lpstr>
      <vt:lpstr>Overview</vt:lpstr>
      <vt:lpstr>Dynamic Resolution and Infrastructure</vt:lpstr>
      <vt:lpstr>Intro</vt:lpstr>
      <vt:lpstr>Intro</vt:lpstr>
      <vt:lpstr>Intro</vt:lpstr>
      <vt:lpstr>Intro</vt:lpstr>
      <vt:lpstr>Filmic SMAA TU2X Dynamic AA 2X</vt:lpstr>
      <vt:lpstr>Filmic SMAA TU2x Highlights</vt:lpstr>
      <vt:lpstr>Big Picture</vt:lpstr>
      <vt:lpstr>Big Picture</vt:lpstr>
      <vt:lpstr>Subpixel Jittering</vt:lpstr>
      <vt:lpstr>Virtual Bilinear Downsample</vt:lpstr>
      <vt:lpstr>Virtual Bilinear Downsample</vt:lpstr>
      <vt:lpstr>Virtual Bilinear Downsample</vt:lpstr>
      <vt:lpstr>Virtual Bilinear Downsample</vt:lpstr>
      <vt:lpstr>Dynamic AA Algorithm</vt:lpstr>
      <vt:lpstr>Dynamic AA Algorithm</vt:lpstr>
      <vt:lpstr>Dynamic AA Algorithm</vt:lpstr>
      <vt:lpstr>Dynamic AA Algorithm</vt:lpstr>
      <vt:lpstr>Dynamic AA Algorithm</vt:lpstr>
      <vt:lpstr>PowerPoint 演示文稿</vt:lpstr>
      <vt:lpstr>Filmic SMAA TU2x Highlights</vt:lpstr>
      <vt:lpstr>Filmic SMAA TU4X Dynamic AA 4X</vt:lpstr>
      <vt:lpstr>Filmic SMAA TU4x</vt:lpstr>
      <vt:lpstr>Filmic SMAA TU4x</vt:lpstr>
      <vt:lpstr>[Berghoff2016] Differential Blend Recap</vt:lpstr>
      <vt:lpstr>[Berghoff2016] Differential Blend Recap</vt:lpstr>
      <vt:lpstr>[Berghoff2016] Differential Blend Recap</vt:lpstr>
      <vt:lpstr>[Berghoff2016] Differential Blend Recap</vt:lpstr>
      <vt:lpstr>Temporal Checkerboard</vt:lpstr>
      <vt:lpstr>Temporal Checkerboard</vt:lpstr>
      <vt:lpstr>Temporal Checkerboard</vt:lpstr>
      <vt:lpstr>Temporal Checkerboard Permutations</vt:lpstr>
      <vt:lpstr>Shared Differential Blend</vt:lpstr>
      <vt:lpstr>[Berghoff2016] Checkerboard</vt:lpstr>
      <vt:lpstr>Dynamic Resolution + Bilinear Upsample</vt:lpstr>
      <vt:lpstr>Filmic SMAA TU2x</vt:lpstr>
      <vt:lpstr>Filmic SMAA TU4x</vt:lpstr>
      <vt:lpstr>Dynamic Resolution + Bilinear Upsample</vt:lpstr>
      <vt:lpstr>Filmic SMAA TU2x</vt:lpstr>
      <vt:lpstr>Filmic SMAA TU4x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4x Upsampler</vt:lpstr>
      <vt:lpstr>Dynamic Resolution</vt:lpstr>
      <vt:lpstr>2x Upsampler</vt:lpstr>
      <vt:lpstr>4x Upsampler</vt:lpstr>
      <vt:lpstr>Results</vt:lpstr>
      <vt:lpstr>Results</vt:lpstr>
      <vt:lpstr>Results</vt:lpstr>
      <vt:lpstr>Results</vt:lpstr>
      <vt:lpstr>New Temporal Toolset</vt:lpstr>
      <vt:lpstr>1-Sample Spatio-Temporal Bicubic Resampling Intro</vt:lpstr>
      <vt:lpstr>1-Sample Spatio-Temporal Bicubic Resampling Intro</vt:lpstr>
      <vt:lpstr>PowerPoint 演示文稿</vt:lpstr>
      <vt:lpstr>5-Sample Bicubic Resampling [Jimenez2016]</vt:lpstr>
      <vt:lpstr>5-Sample Bicubic Resampling [Jimenez2016]</vt:lpstr>
      <vt:lpstr>Bicubic Resampling</vt:lpstr>
      <vt:lpstr>Spatio-Temporal Optimization</vt:lpstr>
      <vt:lpstr>Spatio-Temporal Optimization</vt:lpstr>
      <vt:lpstr>Spatio-Temporal Optimization</vt:lpstr>
      <vt:lpstr>Computation Optimization</vt:lpstr>
      <vt:lpstr>Computation Optimization</vt:lpstr>
      <vt:lpstr>Computation Optimization</vt:lpstr>
      <vt:lpstr>Computation Optimization</vt:lpstr>
      <vt:lpstr>Computation Optimization</vt:lpstr>
      <vt:lpstr>Computation Optimization</vt:lpstr>
      <vt:lpstr>Computation Optimization</vt:lpstr>
      <vt:lpstr>Computation Optimization</vt:lpstr>
      <vt:lpstr>Plotting the weights (left pixel): m_0 </vt:lpstr>
      <vt:lpstr>Plotting the weights (right pixel): m_3 </vt:lpstr>
      <vt:lpstr>Plotting the weights: m_03 (x)</vt:lpstr>
      <vt:lpstr>Plotting the weights: m_03′(x)</vt:lpstr>
      <vt:lpstr>Insight 1</vt:lpstr>
      <vt:lpstr>Insight 2</vt:lpstr>
      <vt:lpstr>Handling the direction</vt:lpstr>
      <vt:lpstr>Handling the direction</vt:lpstr>
      <vt:lpstr>Handling the direction</vt:lpstr>
      <vt:lpstr>Handling the direction</vt:lpstr>
      <vt:lpstr>Handling the direction</vt:lpstr>
      <vt:lpstr>Summary</vt:lpstr>
      <vt:lpstr>Summary</vt:lpstr>
      <vt:lpstr>1-Sample Spatio-Temporal Bicubic Filtering Shader Code</vt:lpstr>
      <vt:lpstr>Shader Code Statistics</vt:lpstr>
      <vt:lpstr>PowerPoint 演示文稿</vt:lpstr>
      <vt:lpstr>Results</vt:lpstr>
      <vt:lpstr>Results</vt:lpstr>
      <vt:lpstr>PowerPoint 演示文稿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PowerPoint 演示文稿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PowerPoint 演示文稿</vt:lpstr>
      <vt:lpstr>PowerPoint 演示文稿</vt:lpstr>
      <vt:lpstr>Insight</vt:lpstr>
      <vt:lpstr>Fast Temporal Wide Resolves</vt:lpstr>
      <vt:lpstr>Fast Temporal Wide Resolves</vt:lpstr>
      <vt:lpstr>PowerPoint 演示文稿</vt:lpstr>
      <vt:lpstr>PowerPoint 演示文稿</vt:lpstr>
      <vt:lpstr>PowerPoint 演示文稿</vt:lpstr>
      <vt:lpstr>Halfres Nearest Velocities [Jimenez2016]</vt:lpstr>
      <vt:lpstr>Halfres Velocity Packing</vt:lpstr>
      <vt:lpstr>Halfres Velocity Packing</vt:lpstr>
      <vt:lpstr>Halfres Velocity Packing</vt:lpstr>
      <vt:lpstr>Halfres Velocity Packing</vt:lpstr>
      <vt:lpstr>Velocity and Depth Weighting/Testing</vt:lpstr>
      <vt:lpstr>Bit Depth Aware Exponential Accumulation Blending</vt:lpstr>
      <vt:lpstr>Bit Depth Aware Exponential Accumulation Blending</vt:lpstr>
      <vt:lpstr>Performance on the PlayStation 4</vt:lpstr>
      <vt:lpstr>Summary</vt:lpstr>
      <vt:lpstr>Q&amp;A - 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Filmic SMAA Sharp Morphological and Temporal Antialiasing</dc:title>
  <dc:creator>Jorge Jimenez</dc:creator>
  <cp:lastModifiedBy>浅 墨</cp:lastModifiedBy>
  <cp:revision>758</cp:revision>
  <dcterms:created xsi:type="dcterms:W3CDTF">2016-07-18T23:55:53Z</dcterms:created>
  <dcterms:modified xsi:type="dcterms:W3CDTF">2021-10-31T07:03:03Z</dcterms:modified>
</cp:coreProperties>
</file>